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95" r:id="rId3"/>
    <p:sldId id="300" r:id="rId4"/>
    <p:sldId id="302" r:id="rId5"/>
    <p:sldId id="296" r:id="rId6"/>
    <p:sldId id="298" r:id="rId7"/>
    <p:sldId id="299" r:id="rId8"/>
    <p:sldId id="297" r:id="rId9"/>
    <p:sldId id="303" r:id="rId10"/>
    <p:sldId id="293" r:id="rId11"/>
    <p:sldId id="304" r:id="rId12"/>
    <p:sldId id="306" r:id="rId13"/>
    <p:sldId id="307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02F75BA-D781-41E7-A526-343E00FDAD04}">
          <p14:sldIdLst>
            <p14:sldId id="260"/>
            <p14:sldId id="295"/>
            <p14:sldId id="300"/>
            <p14:sldId id="302"/>
            <p14:sldId id="296"/>
            <p14:sldId id="298"/>
            <p14:sldId id="299"/>
            <p14:sldId id="297"/>
            <p14:sldId id="303"/>
            <p14:sldId id="293"/>
            <p14:sldId id="304"/>
            <p14:sldId id="306"/>
            <p14:sldId id="30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5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60000"/>
    <a:srgbClr val="F0D4E5"/>
    <a:srgbClr val="E1A9CA"/>
    <a:srgbClr val="ED7C2F"/>
    <a:srgbClr val="7E0000"/>
    <a:srgbClr val="680000"/>
    <a:srgbClr val="9E0000"/>
    <a:srgbClr val="640000"/>
    <a:srgbClr val="2F596C"/>
    <a:srgbClr val="CBC9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88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-558" y="-240"/>
      </p:cViewPr>
      <p:guideLst>
        <p:guide orient="horz" pos="5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ATTEXPERT@MCKO.RU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ATTEXPERT@MCKO.RU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F4BB97-0FCA-4E23-B3C4-3E29FE48BAA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C0DC34-930C-4432-AB8E-31E123CFDCD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государственный надзор в сфере образования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dirty="0">
            <a:solidFill>
              <a:schemeClr val="tx1"/>
            </a:solidFill>
          </a:endParaRPr>
        </a:p>
      </dgm:t>
    </dgm:pt>
    <dgm:pt modelId="{982D0A14-0CBF-41B1-9AFB-0B9BAA220B53}" type="parTrans" cxnId="{1DDEF28F-F687-4552-BCFB-F48E5CEC90DC}">
      <dgm:prSet/>
      <dgm:spPr/>
      <dgm:t>
        <a:bodyPr/>
        <a:lstStyle/>
        <a:p>
          <a:endParaRPr lang="ru-RU"/>
        </a:p>
      </dgm:t>
    </dgm:pt>
    <dgm:pt modelId="{AD23A07E-4672-4ED4-9DD7-597BA0520152}" type="sibTrans" cxnId="{1DDEF28F-F687-4552-BCFB-F48E5CEC90DC}">
      <dgm:prSet/>
      <dgm:spPr/>
      <dgm:t>
        <a:bodyPr/>
        <a:lstStyle/>
        <a:p>
          <a:endParaRPr lang="ru-RU"/>
        </a:p>
      </dgm:t>
    </dgm:pt>
    <dgm:pt modelId="{3CF89865-CE2B-4593-9B98-8E1A80BC7D03}">
      <dgm:prSet phldrT="[Текст]"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соответствия 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устава и локальных нормативных актов ОО требованиям законодательства об образовании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EDB12C-5CC3-4A4C-AB7D-5A26777C7381}" type="parTrans" cxnId="{4A7B0836-A0F2-4F59-87F5-AC4147B6A391}">
      <dgm:prSet/>
      <dgm:spPr/>
      <dgm:t>
        <a:bodyPr/>
        <a:lstStyle/>
        <a:p>
          <a:endParaRPr lang="ru-RU"/>
        </a:p>
      </dgm:t>
    </dgm:pt>
    <dgm:pt modelId="{A6332B70-D1E9-45A1-B7F1-5BB11C5EADE0}" type="sibTrans" cxnId="{4A7B0836-A0F2-4F59-87F5-AC4147B6A391}">
      <dgm:prSet/>
      <dgm:spPr/>
      <dgm:t>
        <a:bodyPr/>
        <a:lstStyle/>
        <a:p>
          <a:endParaRPr lang="ru-RU"/>
        </a:p>
      </dgm:t>
    </dgm:pt>
    <dgm:pt modelId="{27A162A7-1782-4B60-9B4C-45F64C8DA98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государственный контроль качества образования</a:t>
          </a:r>
          <a:endParaRPr lang="ru-RU" dirty="0">
            <a:solidFill>
              <a:schemeClr val="tx1"/>
            </a:solidFill>
          </a:endParaRPr>
        </a:p>
      </dgm:t>
    </dgm:pt>
    <dgm:pt modelId="{3E1992A2-69F6-43F1-A0F0-8B47F83E4F2E}" type="parTrans" cxnId="{ABB633DB-54D8-48D2-87A4-ED61AB6F642C}">
      <dgm:prSet/>
      <dgm:spPr/>
      <dgm:t>
        <a:bodyPr/>
        <a:lstStyle/>
        <a:p>
          <a:endParaRPr lang="ru-RU"/>
        </a:p>
      </dgm:t>
    </dgm:pt>
    <dgm:pt modelId="{1794F32D-02AD-4C13-BA71-D8A3BFDC79AC}" type="sibTrans" cxnId="{ABB633DB-54D8-48D2-87A4-ED61AB6F642C}">
      <dgm:prSet/>
      <dgm:spPr/>
      <dgm:t>
        <a:bodyPr/>
        <a:lstStyle/>
        <a:p>
          <a:endParaRPr lang="ru-RU"/>
        </a:p>
      </dgm:t>
    </dgm:pt>
    <dgm:pt modelId="{B6E82797-D8E7-4CD8-B9A7-0C93EC58A25C}">
      <dgm:prSet phldrT="[Текст]"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соответствия условий реализации и  результатов освоения основных образовательных программ, в том числе кадровых, финансовых, материально-технических требованиям ФГОС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2EBED1-EEFA-4E2B-BE9C-B6DD1DA9C2E1}" type="parTrans" cxnId="{01C1B977-05BF-4632-A337-41BA868443A6}">
      <dgm:prSet/>
      <dgm:spPr/>
      <dgm:t>
        <a:bodyPr/>
        <a:lstStyle/>
        <a:p>
          <a:endParaRPr lang="ru-RU"/>
        </a:p>
      </dgm:t>
    </dgm:pt>
    <dgm:pt modelId="{89A19B9C-70E3-42D4-8EC7-28EA28E48B9E}" type="sibTrans" cxnId="{01C1B977-05BF-4632-A337-41BA868443A6}">
      <dgm:prSet/>
      <dgm:spPr/>
      <dgm:t>
        <a:bodyPr/>
        <a:lstStyle/>
        <a:p>
          <a:endParaRPr lang="ru-RU"/>
        </a:p>
      </dgm:t>
    </dgm:pt>
    <dgm:pt modelId="{305E417B-60D2-46B9-B9E7-AAF67B55ECB8}">
      <dgm:prSet phldrT="[Текст]"/>
      <dgm:spPr/>
      <dgm:t>
        <a:bodyPr/>
        <a:lstStyle/>
        <a:p>
          <a:r>
            <a:rPr lang="ru-RU" b="1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</a:t>
          </a:r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онтроль за соблюдением лицензионных требований и условий</a:t>
          </a:r>
          <a:endParaRPr lang="ru-RU" dirty="0">
            <a:solidFill>
              <a:schemeClr val="tx1"/>
            </a:solidFill>
          </a:endParaRPr>
        </a:p>
      </dgm:t>
    </dgm:pt>
    <dgm:pt modelId="{C8F5E68D-0178-4B79-BEC4-305B1B0EE5CE}" type="parTrans" cxnId="{938335E2-05F8-4DC9-88AE-C8AD9B8B7176}">
      <dgm:prSet/>
      <dgm:spPr/>
      <dgm:t>
        <a:bodyPr/>
        <a:lstStyle/>
        <a:p>
          <a:endParaRPr lang="ru-RU"/>
        </a:p>
      </dgm:t>
    </dgm:pt>
    <dgm:pt modelId="{14F42413-C335-4662-8327-673DBA7697DD}" type="sibTrans" cxnId="{938335E2-05F8-4DC9-88AE-C8AD9B8B7176}">
      <dgm:prSet/>
      <dgm:spPr/>
      <dgm:t>
        <a:bodyPr/>
        <a:lstStyle/>
        <a:p>
          <a:endParaRPr lang="ru-RU"/>
        </a:p>
      </dgm:t>
    </dgm:pt>
    <dgm:pt modelId="{45F1470B-7F16-407A-94E8-134F479558B7}">
      <dgm:prSet phldrT="[Текст]"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соблюдения лицензионных требований и условий при осуществление образовательной деятельности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08471A-176B-4E3A-8682-F05EDB50290A}" type="parTrans" cxnId="{3376E9AC-B9CF-427F-969A-9608EB6E77CC}">
      <dgm:prSet/>
      <dgm:spPr/>
      <dgm:t>
        <a:bodyPr/>
        <a:lstStyle/>
        <a:p>
          <a:endParaRPr lang="ru-RU"/>
        </a:p>
      </dgm:t>
    </dgm:pt>
    <dgm:pt modelId="{FAFBF250-C1E5-40A2-A9D4-6E490A04D9E8}" type="sibTrans" cxnId="{3376E9AC-B9CF-427F-969A-9608EB6E77CC}">
      <dgm:prSet/>
      <dgm:spPr/>
      <dgm:t>
        <a:bodyPr/>
        <a:lstStyle/>
        <a:p>
          <a:endParaRPr lang="ru-RU"/>
        </a:p>
      </dgm:t>
    </dgm:pt>
    <dgm:pt modelId="{BCF9253A-A18E-4868-87E5-B6A89CDB16F9}" type="pres">
      <dgm:prSet presAssocID="{5FF4BB97-0FCA-4E23-B3C4-3E29FE48BA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6EB3BB-29A3-4996-AF97-B0B9CA329FE9}" type="pres">
      <dgm:prSet presAssocID="{38C0DC34-930C-4432-AB8E-31E123CFDCDF}" presName="linNode" presStyleCnt="0"/>
      <dgm:spPr/>
    </dgm:pt>
    <dgm:pt modelId="{18492195-1113-4950-AD2D-B900EBE066DB}" type="pres">
      <dgm:prSet presAssocID="{38C0DC34-930C-4432-AB8E-31E123CFDCD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5A994-BA4C-41F8-A265-3E5E2D2F2221}" type="pres">
      <dgm:prSet presAssocID="{38C0DC34-930C-4432-AB8E-31E123CFDCDF}" presName="descendantText" presStyleLbl="alignAccFollowNode1" presStyleIdx="0" presStyleCnt="3" custScaleY="120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5133A-7FC8-4916-8E31-1CD7B7A35D72}" type="pres">
      <dgm:prSet presAssocID="{AD23A07E-4672-4ED4-9DD7-597BA0520152}" presName="sp" presStyleCnt="0"/>
      <dgm:spPr/>
    </dgm:pt>
    <dgm:pt modelId="{2FCE71A6-137F-47ED-BAED-152D19DB4F96}" type="pres">
      <dgm:prSet presAssocID="{27A162A7-1782-4B60-9B4C-45F64C8DA98A}" presName="linNode" presStyleCnt="0"/>
      <dgm:spPr/>
    </dgm:pt>
    <dgm:pt modelId="{525F630F-EC5D-4262-8A8C-68115E7F1F5E}" type="pres">
      <dgm:prSet presAssocID="{27A162A7-1782-4B60-9B4C-45F64C8DA98A}" presName="parentText" presStyleLbl="node1" presStyleIdx="1" presStyleCnt="3" custLinFactNeighborX="209" custLinFactNeighborY="-26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E2DF1-4815-424E-A270-CC3727F08CD5}" type="pres">
      <dgm:prSet presAssocID="{27A162A7-1782-4B60-9B4C-45F64C8DA98A}" presName="descendantText" presStyleLbl="alignAccFollowNode1" presStyleIdx="1" presStyleCnt="3" custScaleY="120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C0EFC-FE72-42F7-9B3F-C4F446475C53}" type="pres">
      <dgm:prSet presAssocID="{1794F32D-02AD-4C13-BA71-D8A3BFDC79AC}" presName="sp" presStyleCnt="0"/>
      <dgm:spPr/>
    </dgm:pt>
    <dgm:pt modelId="{CC42B91B-E7DE-42EA-BA2C-589297CCFE5E}" type="pres">
      <dgm:prSet presAssocID="{305E417B-60D2-46B9-B9E7-AAF67B55ECB8}" presName="linNode" presStyleCnt="0"/>
      <dgm:spPr/>
    </dgm:pt>
    <dgm:pt modelId="{518AB4D5-068D-488B-8059-84E0D6F23CEE}" type="pres">
      <dgm:prSet presAssocID="{305E417B-60D2-46B9-B9E7-AAF67B55ECB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5B3A39-4025-43AD-BBE6-FCBFF5BA0618}" type="pres">
      <dgm:prSet presAssocID="{305E417B-60D2-46B9-B9E7-AAF67B55ECB8}" presName="descendantText" presStyleLbl="alignAccFollowNode1" presStyleIdx="2" presStyleCnt="3" custScaleY="114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75C3E9-19F0-4C37-B4D1-BFBB979B84CC}" type="presOf" srcId="{3CF89865-CE2B-4593-9B98-8E1A80BC7D03}" destId="{7C75A994-BA4C-41F8-A265-3E5E2D2F2221}" srcOrd="0" destOrd="0" presId="urn:microsoft.com/office/officeart/2005/8/layout/vList5"/>
    <dgm:cxn modelId="{808F666B-B846-4334-928E-3456A6486957}" type="presOf" srcId="{38C0DC34-930C-4432-AB8E-31E123CFDCDF}" destId="{18492195-1113-4950-AD2D-B900EBE066DB}" srcOrd="0" destOrd="0" presId="urn:microsoft.com/office/officeart/2005/8/layout/vList5"/>
    <dgm:cxn modelId="{1DDEF28F-F687-4552-BCFB-F48E5CEC90DC}" srcId="{5FF4BB97-0FCA-4E23-B3C4-3E29FE48BAAF}" destId="{38C0DC34-930C-4432-AB8E-31E123CFDCDF}" srcOrd="0" destOrd="0" parTransId="{982D0A14-0CBF-41B1-9AFB-0B9BAA220B53}" sibTransId="{AD23A07E-4672-4ED4-9DD7-597BA0520152}"/>
    <dgm:cxn modelId="{4A7B0836-A0F2-4F59-87F5-AC4147B6A391}" srcId="{38C0DC34-930C-4432-AB8E-31E123CFDCDF}" destId="{3CF89865-CE2B-4593-9B98-8E1A80BC7D03}" srcOrd="0" destOrd="0" parTransId="{ACEDB12C-5CC3-4A4C-AB7D-5A26777C7381}" sibTransId="{A6332B70-D1E9-45A1-B7F1-5BB11C5EADE0}"/>
    <dgm:cxn modelId="{938335E2-05F8-4DC9-88AE-C8AD9B8B7176}" srcId="{5FF4BB97-0FCA-4E23-B3C4-3E29FE48BAAF}" destId="{305E417B-60D2-46B9-B9E7-AAF67B55ECB8}" srcOrd="2" destOrd="0" parTransId="{C8F5E68D-0178-4B79-BEC4-305B1B0EE5CE}" sibTransId="{14F42413-C335-4662-8327-673DBA7697DD}"/>
    <dgm:cxn modelId="{3376E9AC-B9CF-427F-969A-9608EB6E77CC}" srcId="{305E417B-60D2-46B9-B9E7-AAF67B55ECB8}" destId="{45F1470B-7F16-407A-94E8-134F479558B7}" srcOrd="0" destOrd="0" parTransId="{5208471A-176B-4E3A-8682-F05EDB50290A}" sibTransId="{FAFBF250-C1E5-40A2-A9D4-6E490A04D9E8}"/>
    <dgm:cxn modelId="{645A5046-D8FE-4435-A2D9-306A6DD206D1}" type="presOf" srcId="{45F1470B-7F16-407A-94E8-134F479558B7}" destId="{905B3A39-4025-43AD-BBE6-FCBFF5BA0618}" srcOrd="0" destOrd="0" presId="urn:microsoft.com/office/officeart/2005/8/layout/vList5"/>
    <dgm:cxn modelId="{0D4DBC76-8646-414E-BAC0-0035702303A7}" type="presOf" srcId="{305E417B-60D2-46B9-B9E7-AAF67B55ECB8}" destId="{518AB4D5-068D-488B-8059-84E0D6F23CEE}" srcOrd="0" destOrd="0" presId="urn:microsoft.com/office/officeart/2005/8/layout/vList5"/>
    <dgm:cxn modelId="{49A0372E-771A-4B16-95EB-A05C68894324}" type="presOf" srcId="{B6E82797-D8E7-4CD8-B9A7-0C93EC58A25C}" destId="{56FE2DF1-4815-424E-A270-CC3727F08CD5}" srcOrd="0" destOrd="0" presId="urn:microsoft.com/office/officeart/2005/8/layout/vList5"/>
    <dgm:cxn modelId="{ABB633DB-54D8-48D2-87A4-ED61AB6F642C}" srcId="{5FF4BB97-0FCA-4E23-B3C4-3E29FE48BAAF}" destId="{27A162A7-1782-4B60-9B4C-45F64C8DA98A}" srcOrd="1" destOrd="0" parTransId="{3E1992A2-69F6-43F1-A0F0-8B47F83E4F2E}" sibTransId="{1794F32D-02AD-4C13-BA71-D8A3BFDC79AC}"/>
    <dgm:cxn modelId="{01C1B977-05BF-4632-A337-41BA868443A6}" srcId="{27A162A7-1782-4B60-9B4C-45F64C8DA98A}" destId="{B6E82797-D8E7-4CD8-B9A7-0C93EC58A25C}" srcOrd="0" destOrd="0" parTransId="{052EBED1-EEFA-4E2B-BE9C-B6DD1DA9C2E1}" sibTransId="{89A19B9C-70E3-42D4-8EC7-28EA28E48B9E}"/>
    <dgm:cxn modelId="{836C8E7D-02F9-4E10-9EEC-9D1BEBF930A6}" type="presOf" srcId="{27A162A7-1782-4B60-9B4C-45F64C8DA98A}" destId="{525F630F-EC5D-4262-8A8C-68115E7F1F5E}" srcOrd="0" destOrd="0" presId="urn:microsoft.com/office/officeart/2005/8/layout/vList5"/>
    <dgm:cxn modelId="{C750E890-0AA0-4184-B58D-DD9003A645A2}" type="presOf" srcId="{5FF4BB97-0FCA-4E23-B3C4-3E29FE48BAAF}" destId="{BCF9253A-A18E-4868-87E5-B6A89CDB16F9}" srcOrd="0" destOrd="0" presId="urn:microsoft.com/office/officeart/2005/8/layout/vList5"/>
    <dgm:cxn modelId="{DB2995C5-76AD-4DFD-8A95-68CBB65DC7FA}" type="presParOf" srcId="{BCF9253A-A18E-4868-87E5-B6A89CDB16F9}" destId="{BB6EB3BB-29A3-4996-AF97-B0B9CA329FE9}" srcOrd="0" destOrd="0" presId="urn:microsoft.com/office/officeart/2005/8/layout/vList5"/>
    <dgm:cxn modelId="{92755F5F-ABFA-45C0-8950-0A6B558DEE91}" type="presParOf" srcId="{BB6EB3BB-29A3-4996-AF97-B0B9CA329FE9}" destId="{18492195-1113-4950-AD2D-B900EBE066DB}" srcOrd="0" destOrd="0" presId="urn:microsoft.com/office/officeart/2005/8/layout/vList5"/>
    <dgm:cxn modelId="{B13D8B95-6864-46BB-B2A3-56F994DD26DA}" type="presParOf" srcId="{BB6EB3BB-29A3-4996-AF97-B0B9CA329FE9}" destId="{7C75A994-BA4C-41F8-A265-3E5E2D2F2221}" srcOrd="1" destOrd="0" presId="urn:microsoft.com/office/officeart/2005/8/layout/vList5"/>
    <dgm:cxn modelId="{B4AEFD61-2108-4295-8F9F-A293C502BBC2}" type="presParOf" srcId="{BCF9253A-A18E-4868-87E5-B6A89CDB16F9}" destId="{5965133A-7FC8-4916-8E31-1CD7B7A35D72}" srcOrd="1" destOrd="0" presId="urn:microsoft.com/office/officeart/2005/8/layout/vList5"/>
    <dgm:cxn modelId="{3346748F-93C8-4F24-8A4C-543CE1772E9E}" type="presParOf" srcId="{BCF9253A-A18E-4868-87E5-B6A89CDB16F9}" destId="{2FCE71A6-137F-47ED-BAED-152D19DB4F96}" srcOrd="2" destOrd="0" presId="urn:microsoft.com/office/officeart/2005/8/layout/vList5"/>
    <dgm:cxn modelId="{9F94CF85-626F-45AC-866E-466129D85470}" type="presParOf" srcId="{2FCE71A6-137F-47ED-BAED-152D19DB4F96}" destId="{525F630F-EC5D-4262-8A8C-68115E7F1F5E}" srcOrd="0" destOrd="0" presId="urn:microsoft.com/office/officeart/2005/8/layout/vList5"/>
    <dgm:cxn modelId="{C2E45E05-7EDC-4085-BBFD-1C91D9D9CBC1}" type="presParOf" srcId="{2FCE71A6-137F-47ED-BAED-152D19DB4F96}" destId="{56FE2DF1-4815-424E-A270-CC3727F08CD5}" srcOrd="1" destOrd="0" presId="urn:microsoft.com/office/officeart/2005/8/layout/vList5"/>
    <dgm:cxn modelId="{13916D7B-A5F3-491D-9D8D-BE8BB2650803}" type="presParOf" srcId="{BCF9253A-A18E-4868-87E5-B6A89CDB16F9}" destId="{293C0EFC-FE72-42F7-9B3F-C4F446475C53}" srcOrd="3" destOrd="0" presId="urn:microsoft.com/office/officeart/2005/8/layout/vList5"/>
    <dgm:cxn modelId="{D77A6614-2ADE-4B81-8884-1DE5A6F0DD7B}" type="presParOf" srcId="{BCF9253A-A18E-4868-87E5-B6A89CDB16F9}" destId="{CC42B91B-E7DE-42EA-BA2C-589297CCFE5E}" srcOrd="4" destOrd="0" presId="urn:microsoft.com/office/officeart/2005/8/layout/vList5"/>
    <dgm:cxn modelId="{9A1D2A02-4404-4996-B146-345471EA07F0}" type="presParOf" srcId="{CC42B91B-E7DE-42EA-BA2C-589297CCFE5E}" destId="{518AB4D5-068D-488B-8059-84E0D6F23CEE}" srcOrd="0" destOrd="0" presId="urn:microsoft.com/office/officeart/2005/8/layout/vList5"/>
    <dgm:cxn modelId="{44D5C44A-C0D8-494A-AA48-45110AD5E866}" type="presParOf" srcId="{CC42B91B-E7DE-42EA-BA2C-589297CCFE5E}" destId="{905B3A39-4025-43AD-BBE6-FCBFF5BA061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58D13E-D6DC-4408-8285-FA5732E47E07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C76EDB7-BC51-4566-8053-5DCDF9A84BF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ЗАЯВЛЕНИЯ + ПАКЕТА ДОКУМЕНТОВ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4A2E12-103F-4754-A526-1F6539383F7C}" type="parTrans" cxnId="{9A294FAE-1379-4DD2-8A62-CCD692EA36D7}">
      <dgm:prSet/>
      <dgm:spPr/>
      <dgm:t>
        <a:bodyPr/>
        <a:lstStyle/>
        <a:p>
          <a:endParaRPr lang="ru-RU"/>
        </a:p>
      </dgm:t>
    </dgm:pt>
    <dgm:pt modelId="{B0FFCF07-CC9B-454C-AD5F-EF6ABA644838}" type="sibTrans" cxnId="{9A294FAE-1379-4DD2-8A62-CCD692EA36D7}">
      <dgm:prSet/>
      <dgm:spPr/>
      <dgm:t>
        <a:bodyPr/>
        <a:lstStyle/>
        <a:p>
          <a:endParaRPr lang="ru-RU"/>
        </a:p>
      </dgm:t>
    </dgm:pt>
    <dgm:pt modelId="{86646C4D-8515-4EB8-A0FF-85FA07139C0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ДОКУМЕНТОВ ПО ЭЛ. ПОЧТЕ: </a:t>
          </a:r>
          <a:r>
            <a:rPr lang="en-US" sz="2000" b="1" dirty="0" smtClean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ATTEXPERT@MCKO.RU</a:t>
          </a:r>
          <a:endParaRPr lang="en-US" sz="2000" b="1" dirty="0" smtClean="0">
            <a:solidFill>
              <a:srgbClr val="96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или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ЛИЧНАЯ ПОДАЧА ДОКУМЕНТОВ</a:t>
          </a:r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0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ГАОУ ДПО города Москвы «МЦКО» 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(2-й Верхний Михайловский пер, д . 9а )</a:t>
          </a:r>
        </a:p>
      </dgm:t>
    </dgm:pt>
    <dgm:pt modelId="{64EC6957-3317-4FE3-9546-DF237B88FB48}" type="parTrans" cxnId="{9BCB95B8-1D7C-44F0-A536-9B0D63451B20}">
      <dgm:prSet/>
      <dgm:spPr/>
      <dgm:t>
        <a:bodyPr/>
        <a:lstStyle/>
        <a:p>
          <a:endParaRPr lang="ru-RU"/>
        </a:p>
      </dgm:t>
    </dgm:pt>
    <dgm:pt modelId="{A7BA0A73-073C-4786-90A9-D00570249F92}" type="sibTrans" cxnId="{9BCB95B8-1D7C-44F0-A536-9B0D63451B20}">
      <dgm:prSet/>
      <dgm:spPr/>
      <dgm:t>
        <a:bodyPr/>
        <a:lstStyle/>
        <a:p>
          <a:endParaRPr lang="ru-RU"/>
        </a:p>
      </dgm:t>
    </dgm:pt>
    <dgm:pt modelId="{A2D41C57-8E6C-4332-AC5C-862C6C494E1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ПРОВЕРКА 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ПРЕДСТАВЛЕННЫХ ДОКУМЕНТОВ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F9336F-F48E-49EA-9E11-3649722F8B3C}" type="parTrans" cxnId="{C0C91305-67DE-407D-939C-7386709F76DA}">
      <dgm:prSet/>
      <dgm:spPr/>
      <dgm:t>
        <a:bodyPr/>
        <a:lstStyle/>
        <a:p>
          <a:endParaRPr lang="ru-RU"/>
        </a:p>
      </dgm:t>
    </dgm:pt>
    <dgm:pt modelId="{1789870B-BDF6-44AF-B1A0-360461AA9862}" type="sibTrans" cxnId="{C0C91305-67DE-407D-939C-7386709F76DA}">
      <dgm:prSet/>
      <dgm:spPr/>
      <dgm:t>
        <a:bodyPr/>
        <a:lstStyle/>
        <a:p>
          <a:endParaRPr lang="ru-RU"/>
        </a:p>
      </dgm:t>
    </dgm:pt>
    <dgm:pt modelId="{837AE03B-EDE5-4551-9E50-09186441B4E2}" type="pres">
      <dgm:prSet presAssocID="{AF58D13E-D6DC-4408-8285-FA5732E47E07}" presName="CompostProcess" presStyleCnt="0">
        <dgm:presLayoutVars>
          <dgm:dir/>
          <dgm:resizeHandles val="exact"/>
        </dgm:presLayoutVars>
      </dgm:prSet>
      <dgm:spPr/>
    </dgm:pt>
    <dgm:pt modelId="{621F7A5B-BB4D-46E1-8CF6-B3F0F314A335}" type="pres">
      <dgm:prSet presAssocID="{AF58D13E-D6DC-4408-8285-FA5732E47E07}" presName="arrow" presStyleLbl="bgShp" presStyleIdx="0" presStyleCnt="1" custLinFactNeighborX="294" custLinFactNeighborY="5518"/>
      <dgm:spPr/>
    </dgm:pt>
    <dgm:pt modelId="{62B25955-2C3D-4213-B878-A25A34F336A6}" type="pres">
      <dgm:prSet presAssocID="{AF58D13E-D6DC-4408-8285-FA5732E47E07}" presName="linearProcess" presStyleCnt="0"/>
      <dgm:spPr/>
    </dgm:pt>
    <dgm:pt modelId="{FF22A6BD-B8BA-4D15-94E7-3B6EAC32D87E}" type="pres">
      <dgm:prSet presAssocID="{0C76EDB7-BC51-4566-8053-5DCDF9A84BF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C7FF2-06E3-4523-AE6A-95C93AC25534}" type="pres">
      <dgm:prSet presAssocID="{B0FFCF07-CC9B-454C-AD5F-EF6ABA644838}" presName="sibTrans" presStyleCnt="0"/>
      <dgm:spPr/>
    </dgm:pt>
    <dgm:pt modelId="{5F130CC6-8CEC-41DF-88D6-B8007EDF9AB8}" type="pres">
      <dgm:prSet presAssocID="{86646C4D-8515-4EB8-A0FF-85FA07139C0B}" presName="textNode" presStyleLbl="node1" presStyleIdx="1" presStyleCnt="3" custScaleX="161144" custScaleY="198766" custLinFactNeighborX="15000" custLinFactNeighborY="-2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77C75-81BE-499B-A4CF-6C61EBC74F84}" type="pres">
      <dgm:prSet presAssocID="{A7BA0A73-073C-4786-90A9-D00570249F92}" presName="sibTrans" presStyleCnt="0"/>
      <dgm:spPr/>
    </dgm:pt>
    <dgm:pt modelId="{D4253A67-CA83-4376-9B33-E066010BE87D}" type="pres">
      <dgm:prSet presAssocID="{A2D41C57-8E6C-4332-AC5C-862C6C494E1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613D0B-B7E9-42D3-A41F-63378D4F48DE}" type="presOf" srcId="{0C76EDB7-BC51-4566-8053-5DCDF9A84BF0}" destId="{FF22A6BD-B8BA-4D15-94E7-3B6EAC32D87E}" srcOrd="0" destOrd="0" presId="urn:microsoft.com/office/officeart/2005/8/layout/hProcess9"/>
    <dgm:cxn modelId="{5F2549B9-894E-4A29-8BA8-40D5B9546D20}" type="presOf" srcId="{AF58D13E-D6DC-4408-8285-FA5732E47E07}" destId="{837AE03B-EDE5-4551-9E50-09186441B4E2}" srcOrd="0" destOrd="0" presId="urn:microsoft.com/office/officeart/2005/8/layout/hProcess9"/>
    <dgm:cxn modelId="{9BCB95B8-1D7C-44F0-A536-9B0D63451B20}" srcId="{AF58D13E-D6DC-4408-8285-FA5732E47E07}" destId="{86646C4D-8515-4EB8-A0FF-85FA07139C0B}" srcOrd="1" destOrd="0" parTransId="{64EC6957-3317-4FE3-9546-DF237B88FB48}" sibTransId="{A7BA0A73-073C-4786-90A9-D00570249F92}"/>
    <dgm:cxn modelId="{35905C8A-32B8-478B-AC1F-8688C4120540}" type="presOf" srcId="{86646C4D-8515-4EB8-A0FF-85FA07139C0B}" destId="{5F130CC6-8CEC-41DF-88D6-B8007EDF9AB8}" srcOrd="0" destOrd="0" presId="urn:microsoft.com/office/officeart/2005/8/layout/hProcess9"/>
    <dgm:cxn modelId="{C0C91305-67DE-407D-939C-7386709F76DA}" srcId="{AF58D13E-D6DC-4408-8285-FA5732E47E07}" destId="{A2D41C57-8E6C-4332-AC5C-862C6C494E17}" srcOrd="2" destOrd="0" parTransId="{73F9336F-F48E-49EA-9E11-3649722F8B3C}" sibTransId="{1789870B-BDF6-44AF-B1A0-360461AA9862}"/>
    <dgm:cxn modelId="{E9F81FA8-8FA9-4437-9625-C2F57ACD11CD}" type="presOf" srcId="{A2D41C57-8E6C-4332-AC5C-862C6C494E17}" destId="{D4253A67-CA83-4376-9B33-E066010BE87D}" srcOrd="0" destOrd="0" presId="urn:microsoft.com/office/officeart/2005/8/layout/hProcess9"/>
    <dgm:cxn modelId="{9A294FAE-1379-4DD2-8A62-CCD692EA36D7}" srcId="{AF58D13E-D6DC-4408-8285-FA5732E47E07}" destId="{0C76EDB7-BC51-4566-8053-5DCDF9A84BF0}" srcOrd="0" destOrd="0" parTransId="{354A2E12-103F-4754-A526-1F6539383F7C}" sibTransId="{B0FFCF07-CC9B-454C-AD5F-EF6ABA644838}"/>
    <dgm:cxn modelId="{B53B6E93-D3CA-4ED9-8F64-3812383C11FF}" type="presParOf" srcId="{837AE03B-EDE5-4551-9E50-09186441B4E2}" destId="{621F7A5B-BB4D-46E1-8CF6-B3F0F314A335}" srcOrd="0" destOrd="0" presId="urn:microsoft.com/office/officeart/2005/8/layout/hProcess9"/>
    <dgm:cxn modelId="{E185E511-75EF-4438-BB54-FA29B64EBF56}" type="presParOf" srcId="{837AE03B-EDE5-4551-9E50-09186441B4E2}" destId="{62B25955-2C3D-4213-B878-A25A34F336A6}" srcOrd="1" destOrd="0" presId="urn:microsoft.com/office/officeart/2005/8/layout/hProcess9"/>
    <dgm:cxn modelId="{FCF8A0EE-05A7-4423-88CA-09FF0CEB34BD}" type="presParOf" srcId="{62B25955-2C3D-4213-B878-A25A34F336A6}" destId="{FF22A6BD-B8BA-4D15-94E7-3B6EAC32D87E}" srcOrd="0" destOrd="0" presId="urn:microsoft.com/office/officeart/2005/8/layout/hProcess9"/>
    <dgm:cxn modelId="{63632C22-EE03-4663-85DE-8D3D4EE6D192}" type="presParOf" srcId="{62B25955-2C3D-4213-B878-A25A34F336A6}" destId="{F0AC7FF2-06E3-4523-AE6A-95C93AC25534}" srcOrd="1" destOrd="0" presId="urn:microsoft.com/office/officeart/2005/8/layout/hProcess9"/>
    <dgm:cxn modelId="{53D38DDB-9364-4FAE-BB61-9F8F41441225}" type="presParOf" srcId="{62B25955-2C3D-4213-B878-A25A34F336A6}" destId="{5F130CC6-8CEC-41DF-88D6-B8007EDF9AB8}" srcOrd="2" destOrd="0" presId="urn:microsoft.com/office/officeart/2005/8/layout/hProcess9"/>
    <dgm:cxn modelId="{7860AD72-7316-480F-AB92-4EDBAEFD70B2}" type="presParOf" srcId="{62B25955-2C3D-4213-B878-A25A34F336A6}" destId="{B2C77C75-81BE-499B-A4CF-6C61EBC74F84}" srcOrd="3" destOrd="0" presId="urn:microsoft.com/office/officeart/2005/8/layout/hProcess9"/>
    <dgm:cxn modelId="{B86208A8-2AB7-4507-96B2-13DC3CC61306}" type="presParOf" srcId="{62B25955-2C3D-4213-B878-A25A34F336A6}" destId="{D4253A67-CA83-4376-9B33-E066010BE87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75A994-BA4C-41F8-A265-3E5E2D2F2221}">
      <dsp:nvSpPr>
        <dsp:cNvPr id="0" name=""/>
        <dsp:cNvSpPr/>
      </dsp:nvSpPr>
      <dsp:spPr>
        <a:xfrm rot="5400000">
          <a:off x="6179285" y="-2482992"/>
          <a:ext cx="1489447" cy="65167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соответствия </a:t>
          </a: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устава и локальных нормативных актов ОО требованиям законодательства об образовании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665652" y="103350"/>
        <a:ext cx="6444005" cy="1344029"/>
      </dsp:txXfrm>
    </dsp:sp>
    <dsp:sp modelId="{18492195-1113-4950-AD2D-B900EBE066DB}">
      <dsp:nvSpPr>
        <dsp:cNvPr id="0" name=""/>
        <dsp:cNvSpPr/>
      </dsp:nvSpPr>
      <dsp:spPr>
        <a:xfrm>
          <a:off x="0" y="2342"/>
          <a:ext cx="3665652" cy="15460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государственный надзор в сфере образования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75472" y="77814"/>
        <a:ext cx="3514708" cy="1395101"/>
      </dsp:txXfrm>
    </dsp:sp>
    <dsp:sp modelId="{56FE2DF1-4815-424E-A270-CC3727F08CD5}">
      <dsp:nvSpPr>
        <dsp:cNvPr id="0" name=""/>
        <dsp:cNvSpPr/>
      </dsp:nvSpPr>
      <dsp:spPr>
        <a:xfrm rot="5400000">
          <a:off x="6181864" y="-859644"/>
          <a:ext cx="1484289" cy="65167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соответствия условий реализации и  результатов освоения основных образовательных программ, в том числе кадровых, финансовых, материально-технических требованиям ФГОС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665652" y="1729025"/>
        <a:ext cx="6444257" cy="1339375"/>
      </dsp:txXfrm>
    </dsp:sp>
    <dsp:sp modelId="{525F630F-EC5D-4262-8A8C-68115E7F1F5E}">
      <dsp:nvSpPr>
        <dsp:cNvPr id="0" name=""/>
        <dsp:cNvSpPr/>
      </dsp:nvSpPr>
      <dsp:spPr>
        <a:xfrm>
          <a:off x="13619" y="1584750"/>
          <a:ext cx="3665652" cy="15460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государственный контроль качества образования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89091" y="1660222"/>
        <a:ext cx="3514708" cy="1395101"/>
      </dsp:txXfrm>
    </dsp:sp>
    <dsp:sp modelId="{905B3A39-4025-43AD-BBE6-FCBFF5BA0618}">
      <dsp:nvSpPr>
        <dsp:cNvPr id="0" name=""/>
        <dsp:cNvSpPr/>
      </dsp:nvSpPr>
      <dsp:spPr>
        <a:xfrm rot="5400000">
          <a:off x="6218753" y="763702"/>
          <a:ext cx="1410512" cy="651671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Установление соблюдения лицензионных требований и условий при осуществление образовательной деятельности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665652" y="3385659"/>
        <a:ext cx="6447858" cy="1272800"/>
      </dsp:txXfrm>
    </dsp:sp>
    <dsp:sp modelId="{518AB4D5-068D-488B-8059-84E0D6F23CEE}">
      <dsp:nvSpPr>
        <dsp:cNvPr id="0" name=""/>
        <dsp:cNvSpPr/>
      </dsp:nvSpPr>
      <dsp:spPr>
        <a:xfrm>
          <a:off x="0" y="3249037"/>
          <a:ext cx="3665652" cy="15460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онтроль за соблюдением лицензионных требований и условий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75472" y="3324509"/>
        <a:ext cx="3514708" cy="13951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F7A5B-BB4D-46E1-8CF6-B3F0F314A335}">
      <dsp:nvSpPr>
        <dsp:cNvPr id="0" name=""/>
        <dsp:cNvSpPr/>
      </dsp:nvSpPr>
      <dsp:spPr>
        <a:xfrm>
          <a:off x="847006" y="0"/>
          <a:ext cx="9289868" cy="494642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2A6BD-B8BA-4D15-94E7-3B6EAC32D87E}">
      <dsp:nvSpPr>
        <dsp:cNvPr id="0" name=""/>
        <dsp:cNvSpPr/>
      </dsp:nvSpPr>
      <dsp:spPr>
        <a:xfrm>
          <a:off x="893" y="1483927"/>
          <a:ext cx="2786113" cy="197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ЗАЯВЛЕНИЯ + ПАКЕТА ДОКУМЕНТОВ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479" y="1580513"/>
        <a:ext cx="2592941" cy="1785398"/>
      </dsp:txXfrm>
    </dsp:sp>
    <dsp:sp modelId="{5F130CC6-8CEC-41DF-88D6-B8007EDF9AB8}">
      <dsp:nvSpPr>
        <dsp:cNvPr id="0" name=""/>
        <dsp:cNvSpPr/>
      </dsp:nvSpPr>
      <dsp:spPr>
        <a:xfrm>
          <a:off x="3284720" y="465913"/>
          <a:ext cx="4489654" cy="39327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ДОКУМЕНТОВ ПО ЭЛ. ПОЧТЕ: </a:t>
          </a:r>
          <a:r>
            <a:rPr lang="en-US" sz="2000" b="1" kern="1200" dirty="0" smtClean="0">
              <a:solidFill>
                <a:srgbClr val="96000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xmlns:r="http://schemas.openxmlformats.org/officeDocument/2006/relationships" r:id="rId1"/>
            </a:rPr>
            <a:t>ATTEXPERT@MCKO.RU</a:t>
          </a:r>
          <a:endParaRPr lang="en-US" sz="2000" b="1" kern="1200" dirty="0" smtClean="0">
            <a:solidFill>
              <a:srgbClr val="96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или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ЛИЧНАЯ ПОДАЧА ДОКУМЕНТОВ</a:t>
          </a: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0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ГАОУ ДПО города Москвы «МЦКО»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(2-й Верхний Михайловский пер, д . 9а )</a:t>
          </a:r>
        </a:p>
      </dsp:txBody>
      <dsp:txXfrm>
        <a:off x="3476700" y="657893"/>
        <a:ext cx="4105694" cy="3548764"/>
      </dsp:txXfrm>
    </dsp:sp>
    <dsp:sp modelId="{D4253A67-CA83-4376-9B33-E066010BE87D}">
      <dsp:nvSpPr>
        <dsp:cNvPr id="0" name=""/>
        <dsp:cNvSpPr/>
      </dsp:nvSpPr>
      <dsp:spPr>
        <a:xfrm>
          <a:off x="8142250" y="1483927"/>
          <a:ext cx="2786113" cy="1978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ПРОВЕРКА 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ПРЕДСТАВЛЕННЫХ ДОКУМЕНТОВ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38836" y="1580513"/>
        <a:ext cx="2592941" cy="1785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5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4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16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ОБРАЗЕЦ КОЛОНТИТУЛА</a:t>
            </a:r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 userDrawn="1">
            <p:ph idx="1" hasCustomPrompt="1"/>
          </p:nvPr>
        </p:nvSpPr>
        <p:spPr>
          <a:xfrm>
            <a:off x="1295400" y="1509184"/>
            <a:ext cx="9605435" cy="4798483"/>
          </a:xfrm>
          <a:prstGeom prst="rect">
            <a:avLst/>
          </a:prstGeom>
        </p:spPr>
        <p:txBody>
          <a:bodyPr/>
          <a:lstStyle>
            <a:lvl8pPr>
              <a:defRPr b="1" u="none" cap="none" spc="0">
                <a:solidFill>
                  <a:schemeClr val="bg1"/>
                </a:solidFill>
                <a:latin typeface="Cambria" pitchFamily="18" charset="0"/>
              </a:defRPr>
            </a:lvl8pPr>
            <a:lvl9pPr>
              <a:defRPr sz="4300" b="1">
                <a:solidFill>
                  <a:schemeClr val="bg1"/>
                </a:solidFill>
                <a:latin typeface="Cambria" pitchFamily="18" charset="0"/>
              </a:defRPr>
            </a:lvl9pPr>
          </a:lstStyle>
          <a:p>
            <a:pPr lvl="1"/>
            <a:r>
              <a:rPr lang="ru-RU" dirty="0" smtClean="0"/>
              <a:t>Образец заголовка</a:t>
            </a:r>
          </a:p>
          <a:p>
            <a:pPr lvl="2">
              <a:defRPr/>
            </a:pPr>
            <a:r>
              <a:rPr lang="ru-RU" dirty="0" smtClean="0"/>
              <a:t>Образец заголовка 2</a:t>
            </a:r>
            <a:endParaRPr lang="en-US" dirty="0" smtClean="0"/>
          </a:p>
          <a:p>
            <a:pPr lvl="2"/>
            <a:r>
              <a:rPr lang="ru-RU" dirty="0" smtClean="0"/>
              <a:t>Основной текст</a:t>
            </a:r>
          </a:p>
          <a:p>
            <a:pPr lvl="3"/>
            <a:r>
              <a:rPr lang="ru-RU" dirty="0" smtClean="0"/>
              <a:t>Список</a:t>
            </a:r>
          </a:p>
          <a:p>
            <a:pPr lvl="4"/>
            <a:r>
              <a:rPr lang="ru-RU" dirty="0" smtClean="0"/>
              <a:t>Нумерованный список</a:t>
            </a:r>
            <a:endParaRPr lang="en-US" dirty="0" smtClean="0"/>
          </a:p>
          <a:p>
            <a:pPr lvl="5"/>
            <a:r>
              <a:rPr lang="ru-RU" dirty="0" smtClean="0"/>
              <a:t>Мелкий текст</a:t>
            </a:r>
          </a:p>
          <a:p>
            <a:pPr lvl="6"/>
            <a:r>
              <a:rPr lang="ru-RU" dirty="0" smtClean="0"/>
              <a:t>Цитата или важное сообщение</a:t>
            </a:r>
          </a:p>
          <a:p>
            <a:pPr lvl="7"/>
            <a:r>
              <a:rPr lang="ru-RU" dirty="0" smtClean="0"/>
              <a:t>Докладчик</a:t>
            </a:r>
          </a:p>
          <a:p>
            <a:pPr lvl="8"/>
            <a:r>
              <a:rPr lang="ru-RU" dirty="0" smtClean="0"/>
              <a:t>Разделы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194071" y="164547"/>
            <a:ext cx="7706764" cy="76810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defRPr cap="none" spc="0">
                <a:solidFill>
                  <a:srgbClr val="00A6EB"/>
                </a:solidFill>
              </a:defRPr>
            </a:lvl1pPr>
          </a:lstStyle>
          <a:p>
            <a:r>
              <a:rPr lang="ru-RU" dirty="0" smtClean="0"/>
              <a:t>Образец</a:t>
            </a:r>
            <a:br>
              <a:rPr lang="ru-RU" dirty="0" smtClean="0"/>
            </a:b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25288" y="375502"/>
            <a:ext cx="66671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Cambria" pitchFamily="18" charset="0"/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ОБРАЗЕЦ КОЛОНТИТУЛА</a:t>
            </a:r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 userDrawn="1">
            <p:ph idx="1" hasCustomPrompt="1"/>
          </p:nvPr>
        </p:nvSpPr>
        <p:spPr>
          <a:xfrm>
            <a:off x="1295400" y="1509184"/>
            <a:ext cx="9605435" cy="4798483"/>
          </a:xfrm>
          <a:prstGeom prst="rect">
            <a:avLst/>
          </a:prstGeom>
        </p:spPr>
        <p:txBody>
          <a:bodyPr/>
          <a:lstStyle>
            <a:lvl8pPr>
              <a:defRPr b="1" u="none" cap="none" spc="0">
                <a:solidFill>
                  <a:schemeClr val="bg1"/>
                </a:solidFill>
                <a:latin typeface="Cambria" pitchFamily="18" charset="0"/>
              </a:defRPr>
            </a:lvl8pPr>
            <a:lvl9pPr>
              <a:defRPr sz="4300" b="1">
                <a:solidFill>
                  <a:schemeClr val="bg1"/>
                </a:solidFill>
                <a:latin typeface="Cambria" pitchFamily="18" charset="0"/>
              </a:defRPr>
            </a:lvl9pPr>
          </a:lstStyle>
          <a:p>
            <a:pPr lvl="1"/>
            <a:r>
              <a:rPr lang="ru-RU" dirty="0" smtClean="0"/>
              <a:t>Образец заголовка</a:t>
            </a:r>
          </a:p>
          <a:p>
            <a:pPr lvl="2">
              <a:defRPr/>
            </a:pPr>
            <a:r>
              <a:rPr lang="ru-RU" dirty="0" smtClean="0"/>
              <a:t>Образец заголовка 2</a:t>
            </a:r>
            <a:endParaRPr lang="en-US" dirty="0" smtClean="0"/>
          </a:p>
          <a:p>
            <a:pPr lvl="2"/>
            <a:r>
              <a:rPr lang="ru-RU" dirty="0" smtClean="0"/>
              <a:t>Основной текст</a:t>
            </a:r>
          </a:p>
          <a:p>
            <a:pPr lvl="3"/>
            <a:r>
              <a:rPr lang="ru-RU" dirty="0" smtClean="0"/>
              <a:t>Список</a:t>
            </a:r>
          </a:p>
          <a:p>
            <a:pPr lvl="4"/>
            <a:r>
              <a:rPr lang="ru-RU" dirty="0" smtClean="0"/>
              <a:t>Нумерованный список</a:t>
            </a:r>
            <a:endParaRPr lang="en-US" dirty="0" smtClean="0"/>
          </a:p>
          <a:p>
            <a:pPr lvl="5"/>
            <a:r>
              <a:rPr lang="ru-RU" dirty="0" smtClean="0"/>
              <a:t>Мелкий текст</a:t>
            </a:r>
          </a:p>
          <a:p>
            <a:pPr lvl="6"/>
            <a:r>
              <a:rPr lang="ru-RU" dirty="0" smtClean="0"/>
              <a:t>Цитата или важное сообщение</a:t>
            </a:r>
          </a:p>
          <a:p>
            <a:pPr lvl="7"/>
            <a:r>
              <a:rPr lang="ru-RU" dirty="0" smtClean="0"/>
              <a:t>Докладчик</a:t>
            </a:r>
          </a:p>
          <a:p>
            <a:pPr lvl="8"/>
            <a:r>
              <a:rPr lang="ru-RU" dirty="0" smtClean="0"/>
              <a:t>Разделы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194071" y="164547"/>
            <a:ext cx="7706764" cy="76810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defRPr cap="none" spc="0">
                <a:solidFill>
                  <a:srgbClr val="00A6EB"/>
                </a:solidFill>
              </a:defRPr>
            </a:lvl1pPr>
          </a:lstStyle>
          <a:p>
            <a:r>
              <a:rPr lang="ru-RU" dirty="0" smtClean="0"/>
              <a:t>Образец</a:t>
            </a:r>
            <a:br>
              <a:rPr lang="ru-RU" dirty="0" smtClean="0"/>
            </a:b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25288" y="375502"/>
            <a:ext cx="66671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Cambria" pitchFamily="18" charset="0"/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91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3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76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4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9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78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19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5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410EE-6303-4B9A-A9F6-DCA07D71DC8B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0FDAF-C95B-451E-8A0A-D1058ADEAF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29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VolodinaAI@mos.ru" TargetMode="External"/><Relationship Id="rId7" Type="http://schemas.openxmlformats.org/officeDocument/2006/relationships/image" Target="../media/image6.jpg"/><Relationship Id="rId2" Type="http://schemas.openxmlformats.org/officeDocument/2006/relationships/hyperlink" Target="http://dogm.mos.ru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hyperlink" Target="mailto:pahomova@mcko.ru" TargetMode="External"/><Relationship Id="rId4" Type="http://schemas.openxmlformats.org/officeDocument/2006/relationships/hyperlink" Target="https://mcko.ru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6735" y="3013037"/>
            <a:ext cx="10182225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ru-RU" sz="3200" b="1" cap="all" dirty="0">
                <a:solidFill>
                  <a:srgbClr val="2F596C"/>
                </a:solidFill>
                <a:latin typeface="Times New Roman" pitchFamily="18" charset="0"/>
                <a:cs typeface="Times New Roman" pitchFamily="18" charset="0"/>
              </a:rPr>
              <a:t>Об аттестации и переаттестации экспертов в сфере образования</a:t>
            </a:r>
            <a:endParaRPr lang="ru-RU" sz="3200" b="1" cap="all" dirty="0" smtClean="0">
              <a:solidFill>
                <a:srgbClr val="2F59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8227" y="3977404"/>
            <a:ext cx="7591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ru-RU" sz="2800" b="1" dirty="0" smtClean="0">
                <a:solidFill>
                  <a:srgbClr val="2F596C"/>
                </a:solidFill>
                <a:latin typeface="Times New Roman" pitchFamily="18" charset="0"/>
                <a:cs typeface="Times New Roman" pitchFamily="18" charset="0"/>
              </a:rPr>
              <a:t>А.И. Володина</a:t>
            </a:r>
          </a:p>
          <a:p>
            <a:pPr>
              <a:lnSpc>
                <a:spcPts val="1800"/>
              </a:lnSpc>
            </a:pPr>
            <a:endParaRPr lang="en-US" sz="2800" dirty="0" smtClean="0">
              <a:solidFill>
                <a:srgbClr val="2F59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1800"/>
              </a:lnSpc>
            </a:pPr>
            <a:r>
              <a:rPr lang="ru-RU" sz="2800" dirty="0" smtClean="0">
                <a:solidFill>
                  <a:srgbClr val="2F596C"/>
                </a:solidFill>
                <a:latin typeface="Times New Roman" pitchFamily="18" charset="0"/>
                <a:cs typeface="Times New Roman" pitchFamily="18" charset="0"/>
              </a:rPr>
              <a:t>Консультант Управления государственного надзора и контроля в сфере образования </a:t>
            </a:r>
          </a:p>
          <a:p>
            <a:pPr>
              <a:lnSpc>
                <a:spcPts val="1800"/>
              </a:lnSpc>
            </a:pPr>
            <a:endParaRPr lang="ru-RU" sz="2400" dirty="0" smtClean="0">
              <a:solidFill>
                <a:srgbClr val="2F596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ts val="1800"/>
              </a:lnSpc>
            </a:pPr>
            <a:r>
              <a:rPr lang="en-US" sz="2400" b="1" dirty="0" smtClean="0">
                <a:solidFill>
                  <a:srgbClr val="2F596C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ru-RU" sz="2400" b="1" dirty="0" smtClean="0">
                <a:solidFill>
                  <a:srgbClr val="2F596C"/>
                </a:solidFill>
                <a:latin typeface="Times New Roman" pitchFamily="18" charset="0"/>
                <a:cs typeface="Times New Roman" pitchFamily="18" charset="0"/>
              </a:rPr>
              <a:t>.10.2016 г.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2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816430" y="1121230"/>
            <a:ext cx="6651170" cy="55734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образования города Москвы: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http://dogm.mos.ru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«Государственный контроль (надзор) в сфере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елефон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(499) 231 00 14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почта: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VolodinaAI@mos.ru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ГАОУ ДПО города Москвы «МЦКО»: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https://mcko.ru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«Экспертная деятельность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елефон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495)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952 09 05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(доб. 223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почта: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pahomova@mcko.ru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 flipH="1">
            <a:off x="3429002" y="278962"/>
            <a:ext cx="6381773" cy="4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КОНТАКТНАЯ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4093029"/>
            <a:ext cx="4320382" cy="26016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1121229"/>
            <a:ext cx="4724400" cy="269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0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Федеральный закон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от 26 декабря 2008 г.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294-ФЗ</a:t>
            </a:r>
            <a:endParaRPr lang="ru-RU" altLang="ru-RU" sz="2200" b="1" dirty="0" smtClean="0"/>
          </a:p>
          <a:p>
            <a:pPr marL="0" indent="0" algn="just">
              <a:lnSpc>
                <a:spcPct val="100000"/>
              </a:lnSpc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	Нарушение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сроков и времени проведения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проверок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	Требование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документов, не относящихся к предмету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проверки,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 превышение установленных сроков проведения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проверок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	Участие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 проведении проверок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экспертов,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состоящих в гражданско-правовых и трудовых отношениях с юридическими лицами и индивидуальными предпринимателями, в отношении которых проводятся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проверки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ГРУБЫЕ НАРУШЕНИЯ ПРИ ПРОВЕДЕНИИ ПРОВЕРКИ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073950"/>
      </p:ext>
    </p:extLst>
  </p:cSld>
  <p:clrMapOvr>
    <a:masterClrMapping/>
  </p:clrMapOvr>
  <p:transition spd="med" advClick="0" advTm="10000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09048" y="1495536"/>
            <a:ext cx="9605435" cy="4798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	Кодекс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Российской Федерации об административных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правонарушениях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177800" algn="ctr"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19.26. Заведомо ложное заключение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эксперта</a:t>
            </a: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1813" algn="just"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. Заведомо ложное заключение эксперта при осуществлении государственного контроля (надзора)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влечет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наложение административного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штрафа в размере от одной тысячи до одной тысячи пятисот рублей.</a:t>
            </a:r>
          </a:p>
          <a:p>
            <a:pPr marL="0" indent="531813" algn="just"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2. Дача заведомо ложного заключения экспертом по аккредитации, техническим экспертом при подготовке экспертного заключения, акта выездной экспертизы, акта экспертизы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влечет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наложение административного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штрафа в размере от двадцати тысяч до пятидесяти тысяч рублей.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ЭКСПЕРТОВ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52686"/>
      </p:ext>
    </p:extLst>
  </p:cSld>
  <p:clrMapOvr>
    <a:masterClrMapping/>
  </p:clrMapOvr>
  <p:transition spd="med" advClick="0" advTm="10000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5600" indent="0" algn="just"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ВНЕСЕНИЕ  СВЕДЕНИЙ О ДЕЯТЕЛЬНОСТИ ЭКСПЕРТА В РЕЕСТР ЭКСПЕРТОВ, ДОПУСТИВШИХ НАРУШЕНИЕ ПОРЯДКА  ПРОВЕДЕНИЯ К(Н) МЕРОПРИЯТИЯ</a:t>
            </a:r>
          </a:p>
          <a:p>
            <a:pPr marL="35560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5560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РЕШЕНИЕ О ПРЕКРАЩЕНИИ ДЕЙСТВИЯ АТТЕСТАЦИИ ЭКСПЕРТА В СФЕРЕ ОБРАЗОВАНИЯ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УГНИК В ОТНОШЕНИИ ЭКСПЕРТОВ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664963"/>
      </p:ext>
    </p:extLst>
  </p:cSld>
  <p:clrMapOvr>
    <a:masterClrMapping/>
  </p:clrMapOvr>
  <p:transition spd="med" advClick="0" advTm="10000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2629" y="1509184"/>
            <a:ext cx="10036627" cy="479848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26 декабря 2008 г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№294-ФЗ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защите прав юридических лиц и индивидуальных предпринимателей при осуществлении государственного контроля (надзора) и муниципального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контроля»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4 мая 2011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99-ФЗ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лицензировании отдельных видов деятельности»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29 декабря 2012 г.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№273-ФЗ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образовании в Российской Федерации»    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10 июля 2014 г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636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аттестации экспертов, привлекаемых органами, уполномоченными на осуществление государственного контроля (надзора), органами муниципального контроля, к проведению мероприятий по контролю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риказ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образования города Москвы от 28 сентября 2015 г.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2105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организации аттестации граждан, претендующих на получение аттестации эксперта в сфере образования и экспертов в сфере образования, подлежащих переаттестации»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ПРАВОВЫЕ АКТЫ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182255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6176754"/>
              </p:ext>
            </p:extLst>
          </p:nvPr>
        </p:nvGraphicFramePr>
        <p:xfrm>
          <a:off x="1295400" y="1509713"/>
          <a:ext cx="9605964" cy="3922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0940"/>
                <a:gridCol w="2265529"/>
                <a:gridCol w="4309495"/>
              </a:tblGrid>
              <a:tr h="205813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закон от 29 декабря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 г. №273-ФЗ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 образовании в Российской Федерации» 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закон от 4 мая 2011 г. №99-ФЗ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 лицензировании отдельных видов деятельности»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639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 при осуществлении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федерального государственного надзора в сфере образования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 при осуществлении 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федерального государственного контроля качества 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 осуществлении</a:t>
                      </a:r>
                    </a:p>
                    <a:p>
                      <a:pPr algn="ctr"/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онтроля за соблюдением лицензионных требований и условий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2876" y="191842"/>
            <a:ext cx="8652187" cy="76810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422727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463672"/>
              </p:ext>
            </p:extLst>
          </p:nvPr>
        </p:nvGraphicFramePr>
        <p:xfrm>
          <a:off x="1295400" y="1509713"/>
          <a:ext cx="10182367" cy="4797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25580" y="191842"/>
            <a:ext cx="8775017" cy="76810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ЭКСПЕРТИЗЫ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245072"/>
      </p:ext>
    </p:extLst>
  </p:cSld>
  <p:clrMapOvr>
    <a:masterClrMapping/>
  </p:clrMapOvr>
  <p:transition spd="med" advClick="0" advTm="10000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педагогическое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юридическое образования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стаж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сфере образования и/или юриспруденции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правовых актов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образования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общекультурные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отсутствие отказов 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в заявленной экспертной процедуре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 К ЗАЯВИТЕЛЯМ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54628" y="1621971"/>
            <a:ext cx="414745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ПРЕТЕНДЕНТЫ НА ПОЛУЧЕНИЕ АТТЕСТАЦИИ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66113" y="1621971"/>
            <a:ext cx="410391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ЭКСПЕРТЫ В СФЕРЕ ОБРАЗОВАНИЯ, ПОДЛЕЖАЩИЕ ПЕРЕАТТЕСТАЦИИ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26755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И ДОКУМЕНТЫ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295401" y="1349829"/>
            <a:ext cx="5301342" cy="542108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о высшем профессиональном образовании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стажа работы в сфере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повышение квалификации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(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или) профессиональной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переподготовки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Документы, подтверждающие </a:t>
            </a:r>
            <a:r>
              <a:rPr lang="ru-RU" sz="1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наличие ученой степени (звания</a:t>
            </a:r>
            <a:r>
              <a:rPr lang="ru-RU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Документы, подтверждающие </a:t>
            </a:r>
            <a:r>
              <a:rPr lang="ru-RU" sz="1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признание профессиональным </a:t>
            </a:r>
            <a:r>
              <a:rPr lang="ru-RU" sz="1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сообществом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/>
                <a:ea typeface="Calibri"/>
              </a:rPr>
              <a:t>Сведения об эффективности </a:t>
            </a:r>
            <a:r>
              <a:rPr lang="ru-RU" sz="2000" b="1" dirty="0">
                <a:latin typeface="Times New Roman"/>
                <a:ea typeface="Calibri"/>
              </a:rPr>
              <a:t>проведенных экспертиз, выполнение требований и соблюдение ограничений при участии в контрольных (надзорных) </a:t>
            </a:r>
            <a:r>
              <a:rPr lang="ru-RU" sz="2000" b="1" dirty="0" smtClean="0">
                <a:latin typeface="Times New Roman"/>
                <a:ea typeface="Calibri"/>
              </a:rPr>
              <a:t>мероприятиях</a:t>
            </a:r>
            <a:endParaRPr lang="ru-RU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563" y="1391538"/>
            <a:ext cx="4282811" cy="464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10181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910836"/>
              </p:ext>
            </p:extLst>
          </p:nvPr>
        </p:nvGraphicFramePr>
        <p:xfrm>
          <a:off x="859971" y="1360714"/>
          <a:ext cx="10929257" cy="494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ПОДАЧИ ЗАЯВЛЕНИЯ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830190"/>
      </p:ext>
    </p:extLst>
  </p:cSld>
  <p:clrMapOvr>
    <a:masterClrMapping/>
  </p:clrMapOvr>
  <p:transition spd="med" advClick="0" advTm="10000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571500" indent="-571500">
              <a:buFont typeface="+mj-lt"/>
              <a:buAutoNum type="romanUcPeriod"/>
            </a:pPr>
            <a:r>
              <a:rPr lang="ru-RU" dirty="0" smtClean="0">
                <a:solidFill>
                  <a:schemeClr val="bg1"/>
                </a:solidFill>
              </a:rPr>
              <a:t>Подача заявления</a:t>
            </a:r>
          </a:p>
          <a:p>
            <a:pPr marL="571500" indent="-571500">
              <a:buFont typeface="+mj-lt"/>
              <a:buAutoNum type="romanUcPeriod"/>
            </a:pPr>
            <a:r>
              <a:rPr lang="ru-RU" dirty="0" smtClean="0">
                <a:solidFill>
                  <a:schemeClr val="bg1"/>
                </a:solidFill>
              </a:rPr>
              <a:t>Проведение компьютерного тестирования (</a:t>
            </a:r>
            <a:r>
              <a:rPr lang="en-US" dirty="0" smtClean="0">
                <a:solidFill>
                  <a:schemeClr val="bg1"/>
                </a:solidFill>
              </a:rPr>
              <a:t>I </a:t>
            </a:r>
            <a:r>
              <a:rPr lang="ru-RU" dirty="0" smtClean="0">
                <a:solidFill>
                  <a:schemeClr val="bg1"/>
                </a:solidFill>
              </a:rPr>
              <a:t>этап)</a:t>
            </a:r>
          </a:p>
          <a:p>
            <a:pPr marL="571500" indent="-571500">
              <a:buFont typeface="+mj-lt"/>
              <a:buAutoNum type="romanUcPeriod"/>
            </a:pPr>
            <a:r>
              <a:rPr lang="ru-RU" dirty="0" smtClean="0">
                <a:solidFill>
                  <a:schemeClr val="bg1"/>
                </a:solidFill>
              </a:rPr>
              <a:t>Проведение собеседования с членами Аттестационной комиссии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53127" y="164547"/>
            <a:ext cx="7706764" cy="76810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ПРОВЕДЕНИЯ АТТЕСТАЦИИ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72343" y="1578429"/>
            <a:ext cx="8752114" cy="10450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АТТЕСТАЦИОННОЙ КОМИССИИ О ДОПУСКЕ К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КВАЛИФИКАЦИОННОМУ ЭКЗАМЕНУ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47317" y="4670123"/>
            <a:ext cx="8752113" cy="12252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СОБЕСЕДОВАНИЕ С АТТЕСТАЦИОННОЙ КОМИССИЕЙ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084627" y="2623456"/>
            <a:ext cx="327546" cy="4094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17" y="3017676"/>
            <a:ext cx="8766175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низ 8"/>
          <p:cNvSpPr/>
          <p:nvPr/>
        </p:nvSpPr>
        <p:spPr>
          <a:xfrm>
            <a:off x="6059601" y="4260690"/>
            <a:ext cx="327546" cy="4094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72562"/>
      </p:ext>
    </p:extLst>
  </p:cSld>
  <p:clrMapOvr>
    <a:masterClrMapping/>
  </p:clrMapOvr>
  <p:transition spd="med" advClick="0" advTm="10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94070" y="164547"/>
            <a:ext cx="8461117" cy="7681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3600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36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95400" y="1509185"/>
            <a:ext cx="9605435" cy="2011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АТТЕСТАЦИОННОЙ КОМИССИИ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 аттестации эксперта в сфере образования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переаттестации эксперта в сфере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расширении области экспертизы эксперта в сфере образования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6538" y="3831188"/>
            <a:ext cx="96216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СЕМИНАРА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АККРЕДИТОВАННЫЕ ЭКСПЕРТЫ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ТОЛЬКО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ПРЕТЕНДЕНТЫ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369875"/>
      </p:ext>
    </p:extLst>
  </p:cSld>
  <p:clrMapOvr>
    <a:masterClrMapping/>
  </p:clrMapOvr>
  <p:transition spd="med" advClick="0" advTm="10000">
    <p:pul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8409</TotalTime>
  <Words>485</Words>
  <Application>Microsoft Office PowerPoint</Application>
  <PresentationFormat>Произвольный</PresentationFormat>
  <Paragraphs>115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НОРМАТИВНЫЕ  ПРАВОВЫЕ АКТЫ</vt:lpstr>
      <vt:lpstr>ВИДЫ  ЭКСПЕРТИЗ</vt:lpstr>
      <vt:lpstr>ПРЕДМЕТ ЭКСПЕРТИЗЫ</vt:lpstr>
      <vt:lpstr>ТРЕБОВАНИЯ  К ЗАЯВИТЕЛЯМ</vt:lpstr>
      <vt:lpstr>ЗАЯВЛЕНИЕ И ДОКУМЕНТЫ</vt:lpstr>
      <vt:lpstr>АЛГОРИТМ ПОДАЧИ ЗАЯВЛЕНИЯ</vt:lpstr>
      <vt:lpstr>ЭТАПЫ ПРОВЕДЕНИЯ АТТЕСТАЦИИ</vt:lpstr>
      <vt:lpstr>ЭТАПЫ ПРОВЕДЕНИЯ  АТТЕСТАЦИИ </vt:lpstr>
      <vt:lpstr>Презентация PowerPoint</vt:lpstr>
      <vt:lpstr>ГРУБЫЕ НАРУШЕНИЯ ПРИ ПРОВЕДЕНИИ ПРОВЕРКИ</vt:lpstr>
      <vt:lpstr>ОТВЕТСТВЕННОСТЬ ЭКСПЕРТОВ</vt:lpstr>
      <vt:lpstr>МЕРЫ УГНИК В ОТНОШЕНИИ ЭКСПЕРТОВ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Веснина Валентина</cp:lastModifiedBy>
  <cp:revision>114</cp:revision>
  <cp:lastPrinted>2016-10-13T08:57:26Z</cp:lastPrinted>
  <dcterms:created xsi:type="dcterms:W3CDTF">2015-08-25T07:26:16Z</dcterms:created>
  <dcterms:modified xsi:type="dcterms:W3CDTF">2016-10-28T07:47:59Z</dcterms:modified>
</cp:coreProperties>
</file>