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485" r:id="rId2"/>
    <p:sldId id="522" r:id="rId3"/>
    <p:sldId id="526" r:id="rId4"/>
    <p:sldId id="521" r:id="rId5"/>
    <p:sldId id="525" r:id="rId6"/>
    <p:sldId id="523" r:id="rId7"/>
    <p:sldId id="524" r:id="rId8"/>
    <p:sldId id="529" r:id="rId9"/>
    <p:sldId id="520" r:id="rId10"/>
    <p:sldId id="528" r:id="rId11"/>
    <p:sldId id="530" r:id="rId12"/>
    <p:sldId id="531" r:id="rId13"/>
    <p:sldId id="532" r:id="rId14"/>
    <p:sldId id="514" r:id="rId15"/>
    <p:sldId id="533" r:id="rId16"/>
    <p:sldId id="534" r:id="rId17"/>
    <p:sldId id="535" r:id="rId18"/>
    <p:sldId id="536" r:id="rId19"/>
    <p:sldId id="515" r:id="rId20"/>
    <p:sldId id="516" r:id="rId21"/>
    <p:sldId id="537" r:id="rId22"/>
    <p:sldId id="538" r:id="rId23"/>
    <p:sldId id="539" r:id="rId24"/>
    <p:sldId id="517" r:id="rId25"/>
    <p:sldId id="518" r:id="rId26"/>
    <p:sldId id="479" r:id="rId27"/>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itchFamily="34" charset="0"/>
        <a:ea typeface="ＭＳ Ｐゴシック" charset="-128"/>
        <a:cs typeface="+mn-cs"/>
      </a:defRPr>
    </a:lvl1pPr>
    <a:lvl2pPr marL="457200" algn="l" defTabSz="457200" rtl="0" eaLnBrk="0" fontAlgn="base" hangingPunct="0">
      <a:spcBef>
        <a:spcPct val="0"/>
      </a:spcBef>
      <a:spcAft>
        <a:spcPct val="0"/>
      </a:spcAft>
      <a:defRPr kern="1200">
        <a:solidFill>
          <a:schemeClr val="tx1"/>
        </a:solidFill>
        <a:latin typeface="Arial" pitchFamily="34" charset="0"/>
        <a:ea typeface="ＭＳ Ｐゴシック" charset="-128"/>
        <a:cs typeface="+mn-cs"/>
      </a:defRPr>
    </a:lvl2pPr>
    <a:lvl3pPr marL="914400" algn="l" defTabSz="457200" rtl="0" eaLnBrk="0" fontAlgn="base" hangingPunct="0">
      <a:spcBef>
        <a:spcPct val="0"/>
      </a:spcBef>
      <a:spcAft>
        <a:spcPct val="0"/>
      </a:spcAft>
      <a:defRPr kern="1200">
        <a:solidFill>
          <a:schemeClr val="tx1"/>
        </a:solidFill>
        <a:latin typeface="Arial" pitchFamily="34" charset="0"/>
        <a:ea typeface="ＭＳ Ｐゴシック" charset="-128"/>
        <a:cs typeface="+mn-cs"/>
      </a:defRPr>
    </a:lvl3pPr>
    <a:lvl4pPr marL="1371600" algn="l" defTabSz="457200" rtl="0" eaLnBrk="0" fontAlgn="base" hangingPunct="0">
      <a:spcBef>
        <a:spcPct val="0"/>
      </a:spcBef>
      <a:spcAft>
        <a:spcPct val="0"/>
      </a:spcAft>
      <a:defRPr kern="1200">
        <a:solidFill>
          <a:schemeClr val="tx1"/>
        </a:solidFill>
        <a:latin typeface="Arial" pitchFamily="34" charset="0"/>
        <a:ea typeface="ＭＳ Ｐゴシック" charset="-128"/>
        <a:cs typeface="+mn-cs"/>
      </a:defRPr>
    </a:lvl4pPr>
    <a:lvl5pPr marL="1828800" algn="l" defTabSz="457200" rtl="0" eaLnBrk="0" fontAlgn="base" hangingPunct="0">
      <a:spcBef>
        <a:spcPct val="0"/>
      </a:spcBef>
      <a:spcAft>
        <a:spcPct val="0"/>
      </a:spcAft>
      <a:defRPr kern="1200">
        <a:solidFill>
          <a:schemeClr val="tx1"/>
        </a:solidFill>
        <a:latin typeface="Arial" pitchFamily="34" charset="0"/>
        <a:ea typeface="ＭＳ Ｐゴシック" charset="-128"/>
        <a:cs typeface="+mn-cs"/>
      </a:defRPr>
    </a:lvl5pPr>
    <a:lvl6pPr marL="2286000" algn="l" defTabSz="914400" rtl="0" eaLnBrk="1" latinLnBrk="0" hangingPunct="1">
      <a:defRPr kern="1200">
        <a:solidFill>
          <a:schemeClr val="tx1"/>
        </a:solidFill>
        <a:latin typeface="Arial" pitchFamily="34" charset="0"/>
        <a:ea typeface="ＭＳ Ｐゴシック" charset="-128"/>
        <a:cs typeface="+mn-cs"/>
      </a:defRPr>
    </a:lvl6pPr>
    <a:lvl7pPr marL="2743200" algn="l" defTabSz="914400" rtl="0" eaLnBrk="1" latinLnBrk="0" hangingPunct="1">
      <a:defRPr kern="1200">
        <a:solidFill>
          <a:schemeClr val="tx1"/>
        </a:solidFill>
        <a:latin typeface="Arial" pitchFamily="34" charset="0"/>
        <a:ea typeface="ＭＳ Ｐゴシック" charset="-128"/>
        <a:cs typeface="+mn-cs"/>
      </a:defRPr>
    </a:lvl7pPr>
    <a:lvl8pPr marL="3200400" algn="l" defTabSz="914400" rtl="0" eaLnBrk="1" latinLnBrk="0" hangingPunct="1">
      <a:defRPr kern="1200">
        <a:solidFill>
          <a:schemeClr val="tx1"/>
        </a:solidFill>
        <a:latin typeface="Arial" pitchFamily="34" charset="0"/>
        <a:ea typeface="ＭＳ Ｐゴシック" charset="-128"/>
        <a:cs typeface="+mn-cs"/>
      </a:defRPr>
    </a:lvl8pPr>
    <a:lvl9pPr marL="3657600" algn="l" defTabSz="914400" rtl="0" eaLnBrk="1" latinLnBrk="0" hangingPunct="1">
      <a:defRPr kern="1200">
        <a:solidFill>
          <a:schemeClr val="tx1"/>
        </a:solidFill>
        <a:latin typeface="Arial" pitchFamily="34" charset="0"/>
        <a:ea typeface="ＭＳ Ｐゴシック"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C2A55"/>
    <a:srgbClr val="003F82"/>
    <a:srgbClr val="21386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29" autoAdjust="0"/>
    <p:restoredTop sz="94660"/>
  </p:normalViewPr>
  <p:slideViewPr>
    <p:cSldViewPr snapToGrid="0" snapToObjects="1">
      <p:cViewPr varScale="1">
        <p:scale>
          <a:sx n="73" d="100"/>
          <a:sy n="73" d="100"/>
        </p:scale>
        <p:origin x="-1368"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998CEB53-0488-46CF-93E3-F5728B5520C6}" type="datetimeFigureOut">
              <a:rPr lang="ru-RU"/>
              <a:pPr>
                <a:defRPr/>
              </a:pPr>
              <a:t>26.10.2016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defRPr>
            </a:lvl1pPr>
          </a:lstStyle>
          <a:p>
            <a:pPr>
              <a:defRPr/>
            </a:pPr>
            <a:fld id="{8165F79C-E4D5-418C-BBB1-CED79D90707F}" type="slidenum">
              <a:rPr lang="ru-RU" altLang="ru-RU"/>
              <a:pPr>
                <a:defRPr/>
              </a:pPr>
              <a:t>‹#›</a:t>
            </a:fld>
            <a:endParaRPr lang="ru-RU" altLang="ru-RU"/>
          </a:p>
        </p:txBody>
      </p:sp>
    </p:spTree>
    <p:extLst>
      <p:ext uri="{BB962C8B-B14F-4D97-AF65-F5344CB8AC3E}">
        <p14:creationId xmlns:p14="http://schemas.microsoft.com/office/powerpoint/2010/main" xmlns="" val="5313227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1</a:t>
            </a:fld>
            <a:endParaRPr lang="ru-RU"/>
          </a:p>
        </p:txBody>
      </p:sp>
    </p:spTree>
    <p:extLst>
      <p:ext uri="{BB962C8B-B14F-4D97-AF65-F5344CB8AC3E}">
        <p14:creationId xmlns:p14="http://schemas.microsoft.com/office/powerpoint/2010/main" xmlns="" val="3047617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p:spPr>
      </p:sp>
      <p:sp>
        <p:nvSpPr>
          <p:cNvPr id="22531"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2532" name="Номер слайда 3"/>
          <p:cNvSpPr>
            <a:spLocks noGrp="1"/>
          </p:cNvSpPr>
          <p:nvPr>
            <p:ph type="sldNum" sz="quarter" idx="5"/>
          </p:nvPr>
        </p:nvSpPr>
        <p:spPr bwMode="auto">
          <a:noFill/>
          <a:ln>
            <a:miter lim="800000"/>
            <a:headEnd/>
            <a:tailEnd/>
          </a:ln>
        </p:spPr>
        <p:txBody>
          <a:bodyPr/>
          <a:lstStyle/>
          <a:p>
            <a:fld id="{5C099092-C4FB-44B4-ABBE-5A47494C7FAD}" type="slidenum">
              <a:rPr lang="ru-RU" altLang="ru-RU" smtClean="0"/>
              <a:pPr/>
              <a:t>10</a:t>
            </a:fld>
            <a:endParaRPr lang="ru-RU" alt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11</a:t>
            </a:fld>
            <a:endParaRPr lang="ru-RU"/>
          </a:p>
        </p:txBody>
      </p:sp>
    </p:spTree>
    <p:extLst>
      <p:ext uri="{BB962C8B-B14F-4D97-AF65-F5344CB8AC3E}">
        <p14:creationId xmlns:p14="http://schemas.microsoft.com/office/powerpoint/2010/main" xmlns="" val="3047617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p:spPr>
      </p:sp>
      <p:sp>
        <p:nvSpPr>
          <p:cNvPr id="22531"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2532" name="Номер слайда 3"/>
          <p:cNvSpPr>
            <a:spLocks noGrp="1"/>
          </p:cNvSpPr>
          <p:nvPr>
            <p:ph type="sldNum" sz="quarter" idx="5"/>
          </p:nvPr>
        </p:nvSpPr>
        <p:spPr bwMode="auto">
          <a:noFill/>
          <a:ln>
            <a:miter lim="800000"/>
            <a:headEnd/>
            <a:tailEnd/>
          </a:ln>
        </p:spPr>
        <p:txBody>
          <a:bodyPr/>
          <a:lstStyle/>
          <a:p>
            <a:fld id="{5C099092-C4FB-44B4-ABBE-5A47494C7FAD}" type="slidenum">
              <a:rPr lang="ru-RU" altLang="ru-RU" smtClean="0"/>
              <a:pPr/>
              <a:t>12</a:t>
            </a:fld>
            <a:endParaRPr lang="ru-RU" alt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p:spPr>
      </p:sp>
      <p:sp>
        <p:nvSpPr>
          <p:cNvPr id="22531"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2532" name="Номер слайда 3"/>
          <p:cNvSpPr>
            <a:spLocks noGrp="1"/>
          </p:cNvSpPr>
          <p:nvPr>
            <p:ph type="sldNum" sz="quarter" idx="5"/>
          </p:nvPr>
        </p:nvSpPr>
        <p:spPr bwMode="auto">
          <a:noFill/>
          <a:ln>
            <a:miter lim="800000"/>
            <a:headEnd/>
            <a:tailEnd/>
          </a:ln>
        </p:spPr>
        <p:txBody>
          <a:bodyPr/>
          <a:lstStyle/>
          <a:p>
            <a:fld id="{5C099092-C4FB-44B4-ABBE-5A47494C7FAD}" type="slidenum">
              <a:rPr lang="ru-RU" altLang="ru-RU" smtClean="0"/>
              <a:pPr/>
              <a:t>13</a:t>
            </a:fld>
            <a:endParaRPr lang="ru-RU" alt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14</a:t>
            </a:fld>
            <a:endParaRPr lang="ru-RU"/>
          </a:p>
        </p:txBody>
      </p:sp>
    </p:spTree>
    <p:extLst>
      <p:ext uri="{BB962C8B-B14F-4D97-AF65-F5344CB8AC3E}">
        <p14:creationId xmlns:p14="http://schemas.microsoft.com/office/powerpoint/2010/main" xmlns="" val="3047617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19</a:t>
            </a:fld>
            <a:endParaRPr lang="ru-RU"/>
          </a:p>
        </p:txBody>
      </p:sp>
    </p:spTree>
    <p:extLst>
      <p:ext uri="{BB962C8B-B14F-4D97-AF65-F5344CB8AC3E}">
        <p14:creationId xmlns:p14="http://schemas.microsoft.com/office/powerpoint/2010/main" xmlns="" val="2025911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24</a:t>
            </a:fld>
            <a:endParaRPr lang="ru-RU"/>
          </a:p>
        </p:txBody>
      </p:sp>
    </p:spTree>
    <p:extLst>
      <p:ext uri="{BB962C8B-B14F-4D97-AF65-F5344CB8AC3E}">
        <p14:creationId xmlns:p14="http://schemas.microsoft.com/office/powerpoint/2010/main" xmlns="" val="2724738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25</a:t>
            </a:fld>
            <a:endParaRPr lang="ru-RU"/>
          </a:p>
        </p:txBody>
      </p:sp>
    </p:spTree>
    <p:extLst>
      <p:ext uri="{BB962C8B-B14F-4D97-AF65-F5344CB8AC3E}">
        <p14:creationId xmlns:p14="http://schemas.microsoft.com/office/powerpoint/2010/main" xmlns="" val="1861999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2</a:t>
            </a:fld>
            <a:endParaRPr lang="ru-RU"/>
          </a:p>
        </p:txBody>
      </p:sp>
    </p:spTree>
    <p:extLst>
      <p:ext uri="{BB962C8B-B14F-4D97-AF65-F5344CB8AC3E}">
        <p14:creationId xmlns:p14="http://schemas.microsoft.com/office/powerpoint/2010/main" xmlns="" val="3047617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1508" name="Номер слайда 3"/>
          <p:cNvSpPr>
            <a:spLocks noGrp="1"/>
          </p:cNvSpPr>
          <p:nvPr>
            <p:ph type="sldNum" sz="quarter" idx="5"/>
          </p:nvPr>
        </p:nvSpPr>
        <p:spPr bwMode="auto">
          <a:noFill/>
          <a:ln>
            <a:miter lim="800000"/>
            <a:headEnd/>
            <a:tailEnd/>
          </a:ln>
        </p:spPr>
        <p:txBody>
          <a:bodyPr/>
          <a:lstStyle/>
          <a:p>
            <a:fld id="{42F84419-DE50-4412-ABC3-DFDC149759DD}" type="slidenum">
              <a:rPr lang="ru-RU" altLang="ru-RU" smtClean="0"/>
              <a:pPr/>
              <a:t>3</a:t>
            </a:fld>
            <a:endParaRPr lang="ru-RU"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1508" name="Номер слайда 3"/>
          <p:cNvSpPr>
            <a:spLocks noGrp="1"/>
          </p:cNvSpPr>
          <p:nvPr>
            <p:ph type="sldNum" sz="quarter" idx="5"/>
          </p:nvPr>
        </p:nvSpPr>
        <p:spPr bwMode="auto">
          <a:noFill/>
          <a:ln>
            <a:miter lim="800000"/>
            <a:headEnd/>
            <a:tailEnd/>
          </a:ln>
        </p:spPr>
        <p:txBody>
          <a:bodyPr/>
          <a:lstStyle/>
          <a:p>
            <a:fld id="{42F84419-DE50-4412-ABC3-DFDC149759DD}" type="slidenum">
              <a:rPr lang="ru-RU" altLang="ru-RU" smtClean="0"/>
              <a:pPr/>
              <a:t>4</a:t>
            </a:fld>
            <a:endParaRPr lang="ru-RU" alt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1508" name="Номер слайда 3"/>
          <p:cNvSpPr>
            <a:spLocks noGrp="1"/>
          </p:cNvSpPr>
          <p:nvPr>
            <p:ph type="sldNum" sz="quarter" idx="5"/>
          </p:nvPr>
        </p:nvSpPr>
        <p:spPr bwMode="auto">
          <a:noFill/>
          <a:ln>
            <a:miter lim="800000"/>
            <a:headEnd/>
            <a:tailEnd/>
          </a:ln>
        </p:spPr>
        <p:txBody>
          <a:bodyPr/>
          <a:lstStyle/>
          <a:p>
            <a:fld id="{42F84419-DE50-4412-ABC3-DFDC149759DD}" type="slidenum">
              <a:rPr lang="ru-RU" altLang="ru-RU" smtClean="0"/>
              <a:pPr/>
              <a:t>5</a:t>
            </a:fld>
            <a:endParaRPr lang="ru-RU" alt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a:lstStyle/>
          <a:p>
            <a:endParaRPr lang="ru-RU" altLang="ru-RU" dirty="0" smtClean="0">
              <a:ea typeface="ＭＳ Ｐゴシック" pitchFamily="34" charset="-128"/>
            </a:endParaRPr>
          </a:p>
        </p:txBody>
      </p:sp>
      <p:sp>
        <p:nvSpPr>
          <p:cNvPr id="21508" name="Номер слайда 3"/>
          <p:cNvSpPr>
            <a:spLocks noGrp="1"/>
          </p:cNvSpPr>
          <p:nvPr>
            <p:ph type="sldNum" sz="quarter" idx="5"/>
          </p:nvPr>
        </p:nvSpPr>
        <p:spPr bwMode="auto">
          <a:noFill/>
          <a:ln>
            <a:miter lim="800000"/>
            <a:headEnd/>
            <a:tailEnd/>
          </a:ln>
        </p:spPr>
        <p:txBody>
          <a:bodyPr/>
          <a:lstStyle/>
          <a:p>
            <a:fld id="{42F84419-DE50-4412-ABC3-DFDC149759DD}" type="slidenum">
              <a:rPr lang="ru-RU" altLang="ru-RU" smtClean="0"/>
              <a:pPr/>
              <a:t>6</a:t>
            </a:fld>
            <a:endParaRPr lang="ru-RU" alt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a:lstStyle/>
          <a:p>
            <a:endParaRPr lang="ru-RU" altLang="ru-RU" dirty="0" smtClean="0">
              <a:ea typeface="ＭＳ Ｐゴシック" pitchFamily="34" charset="-128"/>
            </a:endParaRPr>
          </a:p>
        </p:txBody>
      </p:sp>
      <p:sp>
        <p:nvSpPr>
          <p:cNvPr id="21508" name="Номер слайда 3"/>
          <p:cNvSpPr>
            <a:spLocks noGrp="1"/>
          </p:cNvSpPr>
          <p:nvPr>
            <p:ph type="sldNum" sz="quarter" idx="5"/>
          </p:nvPr>
        </p:nvSpPr>
        <p:spPr bwMode="auto">
          <a:noFill/>
          <a:ln>
            <a:miter lim="800000"/>
            <a:headEnd/>
            <a:tailEnd/>
          </a:ln>
        </p:spPr>
        <p:txBody>
          <a:bodyPr/>
          <a:lstStyle/>
          <a:p>
            <a:fld id="{42F84419-DE50-4412-ABC3-DFDC149759DD}" type="slidenum">
              <a:rPr lang="ru-RU" altLang="ru-RU" smtClean="0"/>
              <a:pPr/>
              <a:t>7</a:t>
            </a:fld>
            <a:endParaRPr lang="ru-RU" alt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8660ED4-991D-43AD-B99B-8C89F97A6871}" type="slidenum">
              <a:rPr lang="ru-RU" smtClean="0"/>
              <a:pPr/>
              <a:t>8</a:t>
            </a:fld>
            <a:endParaRPr lang="ru-RU"/>
          </a:p>
        </p:txBody>
      </p:sp>
    </p:spTree>
    <p:extLst>
      <p:ext uri="{BB962C8B-B14F-4D97-AF65-F5344CB8AC3E}">
        <p14:creationId xmlns:p14="http://schemas.microsoft.com/office/powerpoint/2010/main" xmlns="" val="3047617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bwMode="auto">
          <a:noFill/>
          <a:ln>
            <a:solidFill>
              <a:srgbClr val="000000"/>
            </a:solidFill>
            <a:miter lim="800000"/>
            <a:headEnd/>
            <a:tailEnd/>
          </a:ln>
        </p:spPr>
      </p:sp>
      <p:sp>
        <p:nvSpPr>
          <p:cNvPr id="22531" name="Заметки 2"/>
          <p:cNvSpPr>
            <a:spLocks noGrp="1"/>
          </p:cNvSpPr>
          <p:nvPr>
            <p:ph type="body" idx="1"/>
          </p:nvPr>
        </p:nvSpPr>
        <p:spPr bwMode="auto">
          <a:noFill/>
        </p:spPr>
        <p:txBody>
          <a:bodyPr/>
          <a:lstStyle/>
          <a:p>
            <a:endParaRPr lang="ru-RU" altLang="ru-RU" smtClean="0">
              <a:ea typeface="ＭＳ Ｐゴシック" pitchFamily="34" charset="-128"/>
            </a:endParaRPr>
          </a:p>
        </p:txBody>
      </p:sp>
      <p:sp>
        <p:nvSpPr>
          <p:cNvPr id="22532" name="Номер слайда 3"/>
          <p:cNvSpPr>
            <a:spLocks noGrp="1"/>
          </p:cNvSpPr>
          <p:nvPr>
            <p:ph type="sldNum" sz="quarter" idx="5"/>
          </p:nvPr>
        </p:nvSpPr>
        <p:spPr bwMode="auto">
          <a:noFill/>
          <a:ln>
            <a:miter lim="800000"/>
            <a:headEnd/>
            <a:tailEnd/>
          </a:ln>
        </p:spPr>
        <p:txBody>
          <a:bodyPr/>
          <a:lstStyle/>
          <a:p>
            <a:fld id="{5C099092-C4FB-44B4-ABBE-5A47494C7FAD}" type="slidenum">
              <a:rPr lang="ru-RU" altLang="ru-RU" smtClean="0"/>
              <a:pPr/>
              <a:t>9</a:t>
            </a:fld>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6D9668B-F44B-459A-87D9-C1E6535C922D}" type="datetime1">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8FB3FB-7CA2-45D0-B9A6-B7378DE91720}" type="slidenum">
              <a:rPr lang="en-US" altLang="ru-RU"/>
              <a:pPr>
                <a:defRPr/>
              </a:pPr>
              <a:t>‹#›</a:t>
            </a:fld>
            <a:endParaRPr lang="en-US"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FADC55-1B9D-4B58-85B7-0AEB7B431BAD}" type="datetime1">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823AF1-3C48-4FFE-B19A-7435F4ED5028}" type="slidenum">
              <a:rPr lang="en-US" altLang="ru-RU"/>
              <a:pPr>
                <a:defRPr/>
              </a:pPr>
              <a:t>‹#›</a:t>
            </a:fld>
            <a:endParaRPr lang="en-US"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10FD9C-56C9-46BF-B84D-FF34E500C0BA}" type="datetime1">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D90DE5-1C9A-43A7-9461-0B1AFF1758B7}" type="slidenum">
              <a:rPr lang="en-US" altLang="ru-RU"/>
              <a:pPr>
                <a:defRPr/>
              </a:pPr>
              <a:t>‹#›</a:t>
            </a:fld>
            <a:endParaRPr lang="en-US"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F5B8503-633D-4976-8ACE-FBDBDDAE64D3}" type="datetime1">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1031BF-65B3-43D6-9377-62A92DEEF96B}" type="slidenum">
              <a:rPr lang="en-US" altLang="ru-RU"/>
              <a:pPr>
                <a:defRPr/>
              </a:pPr>
              <a:t>‹#›</a:t>
            </a:fld>
            <a:endParaRPr lang="en-US"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144D4EA-4658-447D-92AA-F57D4CA1785C}" type="datetime1">
              <a:rPr lang="en-US"/>
              <a:pPr>
                <a:defRPr/>
              </a:pPr>
              <a:t>10/26/2016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020B64-8F08-417B-91AE-C1EA7AC4891D}" type="slidenum">
              <a:rPr lang="en-US" altLang="ru-RU"/>
              <a:pPr>
                <a:defRPr/>
              </a:pPr>
              <a:t>‹#›</a:t>
            </a:fld>
            <a:endParaRPr lang="en-US"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61B2F81-63A1-49CD-8441-673123B340EC}" type="datetime1">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E3F14E-2955-4672-B524-9C33CA227B70}" type="slidenum">
              <a:rPr lang="en-US" altLang="ru-RU"/>
              <a:pPr>
                <a:defRPr/>
              </a:pPr>
              <a:t>‹#›</a:t>
            </a:fld>
            <a:endParaRPr lang="en-US"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D2DFAEF-C520-4CD1-A6CB-21B1122D87A5}" type="datetime1">
              <a:rPr lang="en-US"/>
              <a:pPr>
                <a:defRPr/>
              </a:pPr>
              <a:t>10/26/2016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039CBEC-66C2-4A2F-89EC-2ADAF156DBD2}" type="slidenum">
              <a:rPr lang="en-US" altLang="ru-RU"/>
              <a:pPr>
                <a:defRPr/>
              </a:pPr>
              <a:t>‹#›</a:t>
            </a:fld>
            <a:endParaRPr lang="en-US"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1412EEE-2149-47DD-B5F2-E93A50E36766}" type="datetime1">
              <a:rPr lang="en-US"/>
              <a:pPr>
                <a:defRPr/>
              </a:pPr>
              <a:t>10/26/2016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4437739-AE5B-496E-AEA9-3379A68152F8}" type="slidenum">
              <a:rPr lang="en-US" altLang="ru-RU"/>
              <a:pPr>
                <a:defRPr/>
              </a:pPr>
              <a:t>‹#›</a:t>
            </a:fld>
            <a:endParaRPr lang="en-US"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44C3C85-2253-414F-8786-2E38849942F8}" type="datetime1">
              <a:rPr lang="en-US"/>
              <a:pPr>
                <a:defRPr/>
              </a:pPr>
              <a:t>10/26/2016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83CE55D-E777-4637-8FA4-61004FB5AF59}" type="slidenum">
              <a:rPr lang="en-US" altLang="ru-RU"/>
              <a:pPr>
                <a:defRPr/>
              </a:pPr>
              <a:t>‹#›</a:t>
            </a:fld>
            <a:endParaRPr lang="en-US"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B602E74-2989-43D2-B072-B8367D9081CB}" type="datetime1">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18C65D-436B-4240-9CDB-EC9B99CCBAE2}" type="slidenum">
              <a:rPr lang="en-US" altLang="ru-RU"/>
              <a:pPr>
                <a:defRPr/>
              </a:pPr>
              <a:t>‹#›</a:t>
            </a:fld>
            <a:endParaRPr lang="en-US"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0AFDA6-65A3-4B7B-9B9D-4DC7D076A49F}" type="datetime1">
              <a:rPr lang="en-US"/>
              <a:pPr>
                <a:defRPr/>
              </a:pPr>
              <a:t>10/26/2016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0ABBBB-3555-45F3-B31A-D12107F2E93D}" type="slidenum">
              <a:rPr lang="en-US" altLang="ru-RU"/>
              <a:pPr>
                <a:defRPr/>
              </a:pPr>
              <a:t>‹#›</a:t>
            </a:fld>
            <a:endParaRPr lang="en-US"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ru-RU"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ＭＳ Ｐゴシック" charset="-128"/>
              </a:defRPr>
            </a:lvl1pPr>
          </a:lstStyle>
          <a:p>
            <a:pPr>
              <a:defRPr/>
            </a:pPr>
            <a:fld id="{443769AD-D07E-4A13-B365-D575580B6041}" type="datetime1">
              <a:rPr lang="en-US"/>
              <a:pPr>
                <a:defRPr/>
              </a:pPr>
              <a:t>10/26/2016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itchFamily="34" charset="0"/>
              </a:defRPr>
            </a:lvl1pPr>
          </a:lstStyle>
          <a:p>
            <a:pPr>
              <a:defRPr/>
            </a:pPr>
            <a:fld id="{EAC05836-BAE4-42C1-B6B7-D5DA1038CA74}" type="slidenum">
              <a:rPr lang="en-US" altLang="ru-RU"/>
              <a:pPr>
                <a:defRPr/>
              </a:pPr>
              <a:t>‹#›</a:t>
            </a:fld>
            <a:endParaRPr lang="en-US"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consultantplus://offline/ref=B3E9ED4671F5918789E3BC9CEB3ED2452B44ACCAB90845D582902228DA6995E1B0632AF36C3A1045RAV8E"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90631" y="1484784"/>
            <a:ext cx="8532947" cy="468051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endParaRPr lang="ru-RU" altLang="ru-RU" sz="3600" b="1" kern="0" dirty="0" smtClean="0">
              <a:latin typeface="Times New Roman" pitchFamily="18" charset="0"/>
              <a:cs typeface="Times New Roman" pitchFamily="18" charset="0"/>
            </a:endParaRPr>
          </a:p>
          <a:p>
            <a:r>
              <a:rPr lang="ru-RU" altLang="ru-RU" sz="3600" b="1" kern="0" dirty="0" smtClean="0">
                <a:latin typeface="Times New Roman" pitchFamily="18" charset="0"/>
                <a:cs typeface="Times New Roman" pitchFamily="18" charset="0"/>
              </a:rPr>
              <a:t>Ответственность экспертов при проведении проверок. </a:t>
            </a:r>
          </a:p>
          <a:p>
            <a:endParaRPr lang="ru-RU" altLang="ru-RU" sz="3600" b="1" kern="0" dirty="0" smtClean="0">
              <a:latin typeface="Times New Roman" pitchFamily="18" charset="0"/>
              <a:cs typeface="Times New Roman" pitchFamily="18" charset="0"/>
            </a:endParaRPr>
          </a:p>
          <a:p>
            <a:r>
              <a:rPr lang="ru-RU" altLang="ru-RU" sz="3600" b="1" kern="0" dirty="0" smtClean="0">
                <a:latin typeface="Times New Roman" pitchFamily="18" charset="0"/>
                <a:cs typeface="Times New Roman" pitchFamily="18" charset="0"/>
              </a:rPr>
              <a:t>Риск-ориентированная модель контроля и надзора. </a:t>
            </a:r>
            <a:endParaRPr lang="ru-RU" altLang="ru-RU" sz="3600" b="1" kern="0" dirty="0" smtClean="0">
              <a:latin typeface="Times New Roman" pitchFamily="18" charset="0"/>
              <a:cs typeface="Times New Roman" pitchFamily="18" charset="0"/>
            </a:endParaRPr>
          </a:p>
        </p:txBody>
      </p:sp>
      <p:cxnSp>
        <p:nvCxnSpPr>
          <p:cNvPr id="8" name="Прямая соединительная линия 7"/>
          <p:cNvCxnSpPr/>
          <p:nvPr/>
        </p:nvCxnSpPr>
        <p:spPr>
          <a:xfrm>
            <a:off x="1800312" y="119675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1" name="Рисунок 10"/>
          <p:cNvPicPr/>
          <p:nvPr/>
        </p:nvPicPr>
        <p:blipFill rotWithShape="1">
          <a:blip r:embed="rId4" cstate="print"/>
          <a:srcRect t="9752" r="66417" b="45617"/>
          <a:stretch/>
        </p:blipFill>
        <p:spPr bwMode="auto">
          <a:xfrm>
            <a:off x="290631" y="98574"/>
            <a:ext cx="1539240" cy="1150620"/>
          </a:xfrm>
          <a:prstGeom prst="rect">
            <a:avLst/>
          </a:prstGeom>
          <a:ln>
            <a:noFill/>
          </a:ln>
          <a:extLst>
            <a:ext uri="{53640926-AAD7-44D8-BBD7-CCE9431645EC}">
              <a14:shadowObscured xmlns:a14="http://schemas.microsoft.com/office/drawing/2010/main" xmlns=""/>
            </a:ext>
          </a:extLst>
        </p:spPr>
      </p:pic>
    </p:spTree>
    <p:custDataLst>
      <p:tags r:id="rId1"/>
    </p:custDataLst>
    <p:extLst>
      <p:ext uri="{BB962C8B-B14F-4D97-AF65-F5344CB8AC3E}">
        <p14:creationId xmlns:p14="http://schemas.microsoft.com/office/powerpoint/2010/main" xmlns="" val="65436801"/>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4"/>
          <p:cNvSpPr txBox="1">
            <a:spLocks noChangeArrowheads="1"/>
          </p:cNvSpPr>
          <p:nvPr/>
        </p:nvSpPr>
        <p:spPr bwMode="auto">
          <a:xfrm>
            <a:off x="323850" y="565943"/>
            <a:ext cx="8496300" cy="830263"/>
          </a:xfrm>
          <a:prstGeom prst="rect">
            <a:avLst/>
          </a:prstGeom>
          <a:noFill/>
          <a:ln w="9525">
            <a:noFill/>
            <a:miter lim="800000"/>
            <a:headEnd/>
            <a:tailEnd/>
          </a:ln>
        </p:spPr>
        <p:txBody>
          <a:bodyPr wrap="square">
            <a:spAutoFit/>
          </a:bodyPr>
          <a:lstStyle/>
          <a:p>
            <a:pPr algn="ctr"/>
            <a:r>
              <a:rPr lang="ru-RU" altLang="ru-RU" sz="2400" b="1" dirty="0">
                <a:latin typeface="Times New Roman" pitchFamily="18" charset="0"/>
                <a:cs typeface="Times New Roman" pitchFamily="18" charset="0"/>
              </a:rPr>
              <a:t>Кодекс Российской Федерации </a:t>
            </a:r>
          </a:p>
          <a:p>
            <a:pPr algn="ctr"/>
            <a:r>
              <a:rPr lang="ru-RU" altLang="ru-RU" sz="2400" b="1" dirty="0">
                <a:latin typeface="Times New Roman" pitchFamily="18" charset="0"/>
                <a:cs typeface="Times New Roman" pitchFamily="18" charset="0"/>
              </a:rPr>
              <a:t>об административных правонарушениях</a:t>
            </a:r>
          </a:p>
        </p:txBody>
      </p:sp>
      <p:sp>
        <p:nvSpPr>
          <p:cNvPr id="14341" name="TextBox 6"/>
          <p:cNvSpPr txBox="1">
            <a:spLocks noChangeArrowheads="1"/>
          </p:cNvSpPr>
          <p:nvPr/>
        </p:nvSpPr>
        <p:spPr bwMode="auto">
          <a:xfrm>
            <a:off x="395288" y="1867989"/>
            <a:ext cx="8353425" cy="3600986"/>
          </a:xfrm>
          <a:prstGeom prst="rect">
            <a:avLst/>
          </a:prstGeom>
          <a:noFill/>
          <a:ln w="9525">
            <a:noFill/>
            <a:miter lim="800000"/>
            <a:headEnd/>
            <a:tailEnd/>
          </a:ln>
        </p:spPr>
        <p:txBody>
          <a:bodyPr wrap="square">
            <a:spAutoFit/>
          </a:bodyPr>
          <a:lstStyle/>
          <a:p>
            <a:pPr algn="just"/>
            <a:r>
              <a:rPr lang="ru-RU" altLang="ru-RU" sz="2000" b="1" dirty="0">
                <a:latin typeface="Times New Roman" pitchFamily="18" charset="0"/>
                <a:cs typeface="Times New Roman" pitchFamily="18" charset="0"/>
              </a:rPr>
              <a:t>Статья 19.26. Заведомо ложное заключение эксперта</a:t>
            </a:r>
          </a:p>
          <a:p>
            <a:pPr algn="just"/>
            <a:r>
              <a:rPr lang="ru-RU" altLang="ru-RU" sz="1400" dirty="0">
                <a:latin typeface="Times New Roman" pitchFamily="18" charset="0"/>
                <a:cs typeface="Times New Roman" pitchFamily="18" charset="0"/>
              </a:rPr>
              <a:t/>
            </a:r>
            <a:br>
              <a:rPr lang="ru-RU" altLang="ru-RU" sz="1400" dirty="0">
                <a:latin typeface="Times New Roman" pitchFamily="18" charset="0"/>
                <a:cs typeface="Times New Roman" pitchFamily="18" charset="0"/>
              </a:rPr>
            </a:br>
            <a:r>
              <a:rPr lang="ru-RU" altLang="ru-RU" sz="1400" dirty="0" smtClean="0">
                <a:latin typeface="Times New Roman" pitchFamily="18" charset="0"/>
                <a:cs typeface="Times New Roman" pitchFamily="18" charset="0"/>
              </a:rPr>
              <a:t> </a:t>
            </a:r>
            <a:r>
              <a:rPr lang="ru-RU" altLang="ru-RU" sz="2000" dirty="0" smtClean="0">
                <a:latin typeface="Times New Roman" pitchFamily="18" charset="0"/>
                <a:cs typeface="Times New Roman" pitchFamily="18" charset="0"/>
              </a:rPr>
              <a:t>1. Дача заведомо ложного заключения экспертом при осуществлении государственного контроля (надзора) и муниципального контроля -</a:t>
            </a:r>
          </a:p>
          <a:p>
            <a:pPr algn="just"/>
            <a:r>
              <a:rPr lang="ru-RU" altLang="ru-RU" sz="2000" dirty="0" smtClean="0">
                <a:latin typeface="Times New Roman" pitchFamily="18" charset="0"/>
                <a:cs typeface="Times New Roman" pitchFamily="18" charset="0"/>
              </a:rPr>
              <a:t>влечет наложение административного штрафа в размере от одной тысячи до трех тысяч рублей.</a:t>
            </a:r>
          </a:p>
          <a:p>
            <a:pPr algn="just"/>
            <a:r>
              <a:rPr lang="ru-RU" altLang="ru-RU" sz="2000" dirty="0" smtClean="0">
                <a:latin typeface="Times New Roman" pitchFamily="18" charset="0"/>
                <a:cs typeface="Times New Roman" pitchFamily="18" charset="0"/>
              </a:rPr>
              <a:t>2. Дача заведомо ложного заключения экспертом по аккредитации, техническим экспертом при подготовке экспертного заключения, акта выездной экспертизы, акта экспертизы -</a:t>
            </a:r>
          </a:p>
          <a:p>
            <a:pPr algn="just"/>
            <a:r>
              <a:rPr lang="ru-RU" altLang="ru-RU" sz="2000" dirty="0" smtClean="0">
                <a:latin typeface="Times New Roman" pitchFamily="18" charset="0"/>
                <a:cs typeface="Times New Roman" pitchFamily="18" charset="0"/>
              </a:rPr>
              <a:t>влечет наложение административного штрафа в размере от двадцати тысяч до пятидесяти тысяч рублей.</a:t>
            </a:r>
          </a:p>
          <a:p>
            <a:pPr algn="just"/>
            <a:endParaRPr lang="ru-RU" altLang="ru-RU" sz="1400" dirty="0">
              <a:latin typeface="Times New Roman" pitchFamily="18" charset="0"/>
              <a:cs typeface="Times New Roman" pitchFamily="18" charset="0"/>
            </a:endParaRPr>
          </a:p>
        </p:txBody>
      </p:sp>
      <p:sp>
        <p:nvSpPr>
          <p:cNvPr id="7" name="Прямоугольник 6"/>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90631" y="1484784"/>
            <a:ext cx="8532947" cy="468051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endParaRPr lang="ru-RU" altLang="ru-RU" sz="3600" b="1" kern="0" dirty="0" smtClean="0">
              <a:latin typeface="Times New Roman" pitchFamily="18" charset="0"/>
              <a:cs typeface="Times New Roman" pitchFamily="18" charset="0"/>
            </a:endParaRPr>
          </a:p>
          <a:p>
            <a:endParaRPr lang="ru-RU" altLang="ru-RU" sz="3600" b="1" kern="0" dirty="0" smtClean="0">
              <a:latin typeface="Times New Roman" pitchFamily="18" charset="0"/>
              <a:cs typeface="Times New Roman" pitchFamily="18" charset="0"/>
            </a:endParaRPr>
          </a:p>
          <a:p>
            <a:r>
              <a:rPr lang="ru-RU" altLang="ru-RU" sz="3600" b="1" kern="0" dirty="0" smtClean="0">
                <a:latin typeface="Times New Roman" pitchFamily="18" charset="0"/>
                <a:cs typeface="Times New Roman" pitchFamily="18" charset="0"/>
              </a:rPr>
              <a:t>Гражданско-правовая ответственность</a:t>
            </a:r>
            <a:endParaRPr lang="ru-RU" sz="3600" b="1" dirty="0" smtClean="0">
              <a:latin typeface="Times New Roman" pitchFamily="18" charset="0"/>
              <a:cs typeface="Times New Roman" pitchFamily="18" charset="0"/>
            </a:endParaRPr>
          </a:p>
        </p:txBody>
      </p:sp>
      <p:cxnSp>
        <p:nvCxnSpPr>
          <p:cNvPr id="8" name="Прямая соединительная линия 7"/>
          <p:cNvCxnSpPr/>
          <p:nvPr/>
        </p:nvCxnSpPr>
        <p:spPr>
          <a:xfrm>
            <a:off x="1800312" y="119675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1" name="Рисунок 10"/>
          <p:cNvPicPr/>
          <p:nvPr/>
        </p:nvPicPr>
        <p:blipFill rotWithShape="1">
          <a:blip r:embed="rId4" cstate="print"/>
          <a:srcRect t="9752" r="66417" b="45617"/>
          <a:stretch/>
        </p:blipFill>
        <p:spPr bwMode="auto">
          <a:xfrm>
            <a:off x="290631" y="98574"/>
            <a:ext cx="1539240" cy="1150620"/>
          </a:xfrm>
          <a:prstGeom prst="rect">
            <a:avLst/>
          </a:prstGeom>
          <a:ln>
            <a:noFill/>
          </a:ln>
          <a:extLst>
            <a:ext uri="{53640926-AAD7-44D8-BBD7-CCE9431645EC}">
              <a14:shadowObscured xmlns:a14="http://schemas.microsoft.com/office/drawing/2010/main" xmlns=""/>
            </a:ext>
          </a:extLst>
        </p:spPr>
      </p:pic>
    </p:spTree>
    <p:custDataLst>
      <p:tags r:id="rId1"/>
    </p:custDataLst>
    <p:extLst>
      <p:ext uri="{BB962C8B-B14F-4D97-AF65-F5344CB8AC3E}">
        <p14:creationId xmlns:p14="http://schemas.microsoft.com/office/powerpoint/2010/main" xmlns="" val="65436801"/>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4"/>
          <p:cNvSpPr txBox="1">
            <a:spLocks noChangeArrowheads="1"/>
          </p:cNvSpPr>
          <p:nvPr/>
        </p:nvSpPr>
        <p:spPr bwMode="auto">
          <a:xfrm>
            <a:off x="323850" y="565943"/>
            <a:ext cx="8496300" cy="1323439"/>
          </a:xfrm>
          <a:prstGeom prst="rect">
            <a:avLst/>
          </a:prstGeom>
          <a:noFill/>
          <a:ln w="9525">
            <a:noFill/>
            <a:miter lim="800000"/>
            <a:headEnd/>
            <a:tailEnd/>
          </a:ln>
        </p:spPr>
        <p:txBody>
          <a:bodyPr wrap="square">
            <a:spAutoFit/>
          </a:bodyPr>
          <a:lstStyle/>
          <a:p>
            <a:pPr algn="ctr"/>
            <a:r>
              <a:rPr lang="ru-RU" altLang="ru-RU" sz="2000" b="1" dirty="0" smtClean="0">
                <a:latin typeface="Times New Roman" pitchFamily="18" charset="0"/>
                <a:cs typeface="Times New Roman" pitchFamily="18" charset="0"/>
              </a:rPr>
              <a:t>Постановление Правительства РФ от 15.12.2012 N 1311</a:t>
            </a:r>
          </a:p>
          <a:p>
            <a:pPr algn="ctr"/>
            <a:r>
              <a:rPr lang="ru-RU" altLang="ru-RU" sz="2000" b="1" dirty="0" smtClean="0">
                <a:latin typeface="Times New Roman" pitchFamily="18" charset="0"/>
                <a:cs typeface="Times New Roman" pitchFamily="18" charset="0"/>
              </a:rPr>
              <a:t>«О </a:t>
            </a:r>
            <a:r>
              <a:rPr lang="ru-RU" altLang="ru-RU" sz="2000" b="1" dirty="0" smtClean="0">
                <a:latin typeface="Times New Roman" pitchFamily="18" charset="0"/>
                <a:cs typeface="Times New Roman" pitchFamily="18" charset="0"/>
              </a:rPr>
              <a:t>порядке оплаты услуг экспертов и экспертных организаций, а также возмещения расходов, понесенных ими в связи с участием в мероприятиях по </a:t>
            </a:r>
            <a:r>
              <a:rPr lang="ru-RU" altLang="ru-RU" sz="2000" b="1" dirty="0" smtClean="0">
                <a:latin typeface="Times New Roman" pitchFamily="18" charset="0"/>
                <a:cs typeface="Times New Roman" pitchFamily="18" charset="0"/>
              </a:rPr>
              <a:t>контролю»</a:t>
            </a:r>
            <a:endParaRPr lang="ru-RU" altLang="ru-RU" sz="2000" b="1" dirty="0" smtClean="0">
              <a:latin typeface="Times New Roman" pitchFamily="18" charset="0"/>
              <a:cs typeface="Times New Roman" pitchFamily="18" charset="0"/>
            </a:endParaRPr>
          </a:p>
        </p:txBody>
      </p:sp>
      <p:sp>
        <p:nvSpPr>
          <p:cNvPr id="14341" name="TextBox 6"/>
          <p:cNvSpPr txBox="1">
            <a:spLocks noChangeArrowheads="1"/>
          </p:cNvSpPr>
          <p:nvPr/>
        </p:nvSpPr>
        <p:spPr bwMode="auto">
          <a:xfrm>
            <a:off x="395288" y="2142309"/>
            <a:ext cx="8353425" cy="4216539"/>
          </a:xfrm>
          <a:prstGeom prst="rect">
            <a:avLst/>
          </a:prstGeom>
          <a:noFill/>
          <a:ln w="9525">
            <a:noFill/>
            <a:miter lim="800000"/>
            <a:headEnd/>
            <a:tailEnd/>
          </a:ln>
        </p:spPr>
        <p:txBody>
          <a:bodyPr wrap="square">
            <a:spAutoFit/>
          </a:bodyPr>
          <a:lstStyle/>
          <a:p>
            <a:pPr algn="just"/>
            <a:r>
              <a:rPr lang="ru-RU" altLang="ru-RU" sz="1400" dirty="0">
                <a:latin typeface="Times New Roman" pitchFamily="18" charset="0"/>
                <a:cs typeface="Times New Roman" pitchFamily="18" charset="0"/>
              </a:rPr>
              <a:t/>
            </a:r>
            <a:br>
              <a:rPr lang="ru-RU" altLang="ru-RU" sz="1400" dirty="0">
                <a:latin typeface="Times New Roman" pitchFamily="18" charset="0"/>
                <a:cs typeface="Times New Roman" pitchFamily="18" charset="0"/>
              </a:rPr>
            </a:br>
            <a:r>
              <a:rPr lang="ru-RU" altLang="ru-RU" sz="2000" b="1" dirty="0" smtClean="0">
                <a:latin typeface="Times New Roman" pitchFamily="18" charset="0"/>
                <a:cs typeface="Times New Roman" pitchFamily="18" charset="0"/>
              </a:rPr>
              <a:t>Оплата </a:t>
            </a:r>
            <a:r>
              <a:rPr lang="ru-RU" altLang="ru-RU" sz="2000" b="1" dirty="0" smtClean="0">
                <a:latin typeface="Times New Roman" pitchFamily="18" charset="0"/>
                <a:cs typeface="Times New Roman" pitchFamily="18" charset="0"/>
              </a:rPr>
              <a:t>услуг экспертов </a:t>
            </a:r>
            <a:r>
              <a:rPr lang="ru-RU" altLang="ru-RU" sz="2000" dirty="0" smtClean="0">
                <a:latin typeface="Times New Roman" pitchFamily="18" charset="0"/>
                <a:cs typeface="Times New Roman" pitchFamily="18" charset="0"/>
              </a:rPr>
              <a:t>и экспертных организаций, возмещение расходов, понесенных ими в связи с участием в мероприятиях по контролю, в том числе в связи с выполнением необходимых экспертиз, обследований, исследований, испытаний и расследований, осуществляются </a:t>
            </a:r>
            <a:r>
              <a:rPr lang="ru-RU" altLang="ru-RU" sz="2000" b="1" dirty="0" smtClean="0">
                <a:latin typeface="Times New Roman" pitchFamily="18" charset="0"/>
                <a:cs typeface="Times New Roman" pitchFamily="18" charset="0"/>
              </a:rPr>
              <a:t>в размере и на условиях, предусмотренных государственным контрактом (договором),</a:t>
            </a:r>
            <a:r>
              <a:rPr lang="ru-RU" altLang="ru-RU" sz="2000" dirty="0" smtClean="0">
                <a:latin typeface="Times New Roman" pitchFamily="18" charset="0"/>
                <a:cs typeface="Times New Roman" pitchFamily="18" charset="0"/>
              </a:rPr>
              <a:t> заключенным соответствующим органом государственного контроля (надзора), органом муниципального контроля с экспертом и (или) экспертной организацией </a:t>
            </a:r>
            <a:r>
              <a:rPr lang="ru-RU" altLang="ru-RU" sz="2000" b="1" dirty="0" smtClean="0">
                <a:latin typeface="Times New Roman" pitchFamily="18" charset="0"/>
                <a:cs typeface="Times New Roman" pitchFamily="18" charset="0"/>
              </a:rPr>
              <a:t>в соответствии с законодательством Российской Федерации о размещении заказов на поставки товаров (выполнение работ, оказание услуг) для государственных и муниципальных нужд</a:t>
            </a:r>
            <a:r>
              <a:rPr lang="ru-RU" altLang="ru-RU" sz="2000" dirty="0" smtClean="0">
                <a:latin typeface="Times New Roman" pitchFamily="18" charset="0"/>
                <a:cs typeface="Times New Roman" pitchFamily="18" charset="0"/>
              </a:rPr>
              <a:t>.</a:t>
            </a:r>
          </a:p>
          <a:p>
            <a:pPr algn="just"/>
            <a:endParaRPr lang="ru-RU" altLang="ru-RU" sz="2000" dirty="0" smtClean="0">
              <a:latin typeface="Times New Roman" pitchFamily="18" charset="0"/>
              <a:cs typeface="Times New Roman" pitchFamily="18" charset="0"/>
            </a:endParaRPr>
          </a:p>
          <a:p>
            <a:pPr algn="just"/>
            <a:endParaRPr lang="ru-RU" altLang="ru-RU" sz="1400" dirty="0">
              <a:latin typeface="Times New Roman" pitchFamily="18" charset="0"/>
              <a:cs typeface="Times New Roman" pitchFamily="18" charset="0"/>
            </a:endParaRPr>
          </a:p>
        </p:txBody>
      </p:sp>
      <p:sp>
        <p:nvSpPr>
          <p:cNvPr id="7" name="Прямоугольник 6"/>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4"/>
          <p:cNvSpPr txBox="1">
            <a:spLocks noChangeArrowheads="1"/>
          </p:cNvSpPr>
          <p:nvPr/>
        </p:nvSpPr>
        <p:spPr bwMode="auto">
          <a:xfrm>
            <a:off x="323850" y="565943"/>
            <a:ext cx="8496300" cy="400110"/>
          </a:xfrm>
          <a:prstGeom prst="rect">
            <a:avLst/>
          </a:prstGeom>
          <a:noFill/>
          <a:ln w="9525">
            <a:noFill/>
            <a:miter lim="800000"/>
            <a:headEnd/>
            <a:tailEnd/>
          </a:ln>
        </p:spPr>
        <p:txBody>
          <a:bodyPr wrap="square">
            <a:spAutoFit/>
          </a:bodyPr>
          <a:lstStyle/>
          <a:p>
            <a:pPr algn="ctr"/>
            <a:r>
              <a:rPr lang="ru-RU" altLang="ru-RU" sz="2000" b="1" dirty="0" smtClean="0">
                <a:latin typeface="Times New Roman" pitchFamily="18" charset="0"/>
                <a:cs typeface="Times New Roman" pitchFamily="18" charset="0"/>
              </a:rPr>
              <a:t>Гражданский кодекс Российской Федерации (статьи 393, 401, 783, 723)</a:t>
            </a:r>
            <a:endParaRPr lang="ru-RU" altLang="ru-RU" sz="2000" b="1" dirty="0" smtClean="0">
              <a:latin typeface="Times New Roman" pitchFamily="18" charset="0"/>
              <a:cs typeface="Times New Roman" pitchFamily="18" charset="0"/>
            </a:endParaRPr>
          </a:p>
        </p:txBody>
      </p:sp>
      <p:sp>
        <p:nvSpPr>
          <p:cNvPr id="14341" name="TextBox 6"/>
          <p:cNvSpPr txBox="1">
            <a:spLocks noChangeArrowheads="1"/>
          </p:cNvSpPr>
          <p:nvPr/>
        </p:nvSpPr>
        <p:spPr bwMode="auto">
          <a:xfrm>
            <a:off x="323850" y="1123406"/>
            <a:ext cx="8424863" cy="5324535"/>
          </a:xfrm>
          <a:prstGeom prst="rect">
            <a:avLst/>
          </a:prstGeom>
          <a:noFill/>
          <a:ln w="9525">
            <a:noFill/>
            <a:miter lim="800000"/>
            <a:headEnd/>
            <a:tailEnd/>
          </a:ln>
        </p:spPr>
        <p:txBody>
          <a:bodyPr wrap="square">
            <a:spAutoFit/>
          </a:bodyPr>
          <a:lstStyle/>
          <a:p>
            <a:pPr algn="just"/>
            <a:r>
              <a:rPr lang="ru-RU" altLang="ru-RU" sz="1400" dirty="0">
                <a:latin typeface="Times New Roman" pitchFamily="18" charset="0"/>
                <a:cs typeface="Times New Roman" pitchFamily="18" charset="0"/>
              </a:rPr>
              <a:t/>
            </a:r>
            <a:br>
              <a:rPr lang="ru-RU" altLang="ru-RU" sz="1400" dirty="0">
                <a:latin typeface="Times New Roman" pitchFamily="18" charset="0"/>
                <a:cs typeface="Times New Roman" pitchFamily="18" charset="0"/>
              </a:rPr>
            </a:br>
            <a:r>
              <a:rPr lang="ru-RU" sz="2000" dirty="0" smtClean="0"/>
              <a:t> </a:t>
            </a:r>
            <a:r>
              <a:rPr lang="ru-RU" sz="1700" dirty="0" smtClean="0">
                <a:latin typeface="Times New Roman" pitchFamily="18" charset="0"/>
                <a:cs typeface="Times New Roman" pitchFamily="18" charset="0"/>
              </a:rPr>
              <a:t>Статья 723. Ответственность подрядчика за ненадлежащее качество </a:t>
            </a:r>
            <a:r>
              <a:rPr lang="ru-RU" sz="1700" dirty="0" smtClean="0">
                <a:latin typeface="Times New Roman" pitchFamily="18" charset="0"/>
                <a:cs typeface="Times New Roman" pitchFamily="18" charset="0"/>
              </a:rPr>
              <a:t>работы</a:t>
            </a:r>
          </a:p>
          <a:p>
            <a:pPr algn="just"/>
            <a:endParaRPr lang="ru-RU" sz="1700" dirty="0" smtClean="0">
              <a:latin typeface="Times New Roman" pitchFamily="18" charset="0"/>
              <a:cs typeface="Times New Roman" pitchFamily="18" charset="0"/>
            </a:endParaRPr>
          </a:p>
          <a:p>
            <a:pPr algn="just"/>
            <a:r>
              <a:rPr lang="ru-RU" sz="1700" dirty="0" smtClean="0">
                <a:latin typeface="Times New Roman" pitchFamily="18" charset="0"/>
                <a:cs typeface="Times New Roman" pitchFamily="18" charset="0"/>
              </a:rPr>
              <a:t>1. В случаях, когда работа выполнена подрядчиком с отступлениями от договора подряда, ухудшившими результат работы, или с иными недостатками, которые делают его не пригодным для предусмотренного в договоре использования либо при отсутствии в договоре соответствующего условия непригодности для обычного использования, </a:t>
            </a:r>
            <a:r>
              <a:rPr lang="ru-RU" sz="1700" b="1" dirty="0" smtClean="0">
                <a:latin typeface="Times New Roman" pitchFamily="18" charset="0"/>
                <a:cs typeface="Times New Roman" pitchFamily="18" charset="0"/>
              </a:rPr>
              <a:t>заказчик вправе, если иное не установлено законом или договором, по своему выбору потребовать от подрядчика</a:t>
            </a:r>
            <a:r>
              <a:rPr lang="ru-RU" sz="1700" dirty="0" smtClean="0">
                <a:latin typeface="Times New Roman" pitchFamily="18" charset="0"/>
                <a:cs typeface="Times New Roman" pitchFamily="18" charset="0"/>
              </a:rPr>
              <a:t>:</a:t>
            </a:r>
          </a:p>
          <a:p>
            <a:pPr algn="just"/>
            <a:r>
              <a:rPr lang="ru-RU" sz="1700" dirty="0" smtClean="0">
                <a:latin typeface="Times New Roman" pitchFamily="18" charset="0"/>
                <a:cs typeface="Times New Roman" pitchFamily="18" charset="0"/>
              </a:rPr>
              <a:t>- безвозмездного </a:t>
            </a:r>
            <a:r>
              <a:rPr lang="ru-RU" sz="1700" dirty="0" smtClean="0">
                <a:latin typeface="Times New Roman" pitchFamily="18" charset="0"/>
                <a:cs typeface="Times New Roman" pitchFamily="18" charset="0"/>
              </a:rPr>
              <a:t>устранения недостатков в разумный срок;</a:t>
            </a:r>
          </a:p>
          <a:p>
            <a:pPr algn="just"/>
            <a:r>
              <a:rPr lang="ru-RU" sz="1700" dirty="0" smtClean="0">
                <a:latin typeface="Times New Roman" pitchFamily="18" charset="0"/>
                <a:cs typeface="Times New Roman" pitchFamily="18" charset="0"/>
              </a:rPr>
              <a:t>- соразмерного </a:t>
            </a:r>
            <a:r>
              <a:rPr lang="ru-RU" sz="1700" dirty="0" smtClean="0">
                <a:latin typeface="Times New Roman" pitchFamily="18" charset="0"/>
                <a:cs typeface="Times New Roman" pitchFamily="18" charset="0"/>
              </a:rPr>
              <a:t>уменьшения установленной за работу цены;</a:t>
            </a:r>
          </a:p>
          <a:p>
            <a:pPr algn="just"/>
            <a:r>
              <a:rPr lang="ru-RU" sz="1700" dirty="0" smtClean="0">
                <a:latin typeface="Times New Roman" pitchFamily="18" charset="0"/>
                <a:cs typeface="Times New Roman" pitchFamily="18" charset="0"/>
              </a:rPr>
              <a:t>- возмещения </a:t>
            </a:r>
            <a:r>
              <a:rPr lang="ru-RU" sz="1700" dirty="0" smtClean="0">
                <a:latin typeface="Times New Roman" pitchFamily="18" charset="0"/>
                <a:cs typeface="Times New Roman" pitchFamily="18" charset="0"/>
              </a:rPr>
              <a:t>своих расходов на устранение недостатков, когда право заказчика устранять их предусмотрено в договоре подряда </a:t>
            </a:r>
            <a:r>
              <a:rPr lang="ru-RU" sz="1700" dirty="0" smtClean="0">
                <a:latin typeface="Times New Roman" pitchFamily="18" charset="0"/>
                <a:cs typeface="Times New Roman" pitchFamily="18" charset="0"/>
                <a:hlinkClick r:id="rId3"/>
              </a:rPr>
              <a:t>(статья 397).</a:t>
            </a:r>
          </a:p>
          <a:p>
            <a:pPr algn="just"/>
            <a:r>
              <a:rPr lang="ru-RU" sz="1700" dirty="0" smtClean="0">
                <a:latin typeface="Times New Roman" pitchFamily="18" charset="0"/>
                <a:cs typeface="Times New Roman" pitchFamily="18" charset="0"/>
              </a:rPr>
              <a:t>3. Если отступления в работе от условий договора подряда или иные недостатки результата работы в установленный заказчиком разумный срок не были устранены либо являются существенными и неустранимыми, </a:t>
            </a:r>
            <a:r>
              <a:rPr lang="ru-RU" sz="1700" b="1" dirty="0" smtClean="0">
                <a:latin typeface="Times New Roman" pitchFamily="18" charset="0"/>
                <a:cs typeface="Times New Roman" pitchFamily="18" charset="0"/>
              </a:rPr>
              <a:t>заказчик вправе отказаться от исполнения договора и потребовать возмещения причиненных убытков</a:t>
            </a:r>
            <a:r>
              <a:rPr lang="ru-RU" sz="1700" dirty="0" smtClean="0">
                <a:latin typeface="Times New Roman" pitchFamily="18" charset="0"/>
                <a:cs typeface="Times New Roman" pitchFamily="18" charset="0"/>
              </a:rPr>
              <a:t>.</a:t>
            </a:r>
          </a:p>
          <a:p>
            <a:pPr algn="just"/>
            <a:r>
              <a:rPr lang="ru-RU" sz="1700" dirty="0" smtClean="0">
                <a:latin typeface="Times New Roman" pitchFamily="18" charset="0"/>
                <a:cs typeface="Times New Roman" pitchFamily="18" charset="0"/>
              </a:rPr>
              <a:t>4. Условие договора подряда об освобождении подрядчика от ответственности за определенные недостатки не освобождает его от ответственности, если доказано, что такие недостатки возникли вследствие виновных действий или бездействия подрядчика</a:t>
            </a:r>
            <a:r>
              <a:rPr lang="ru-RU" sz="1700" dirty="0" smtClean="0">
                <a:latin typeface="Times New Roman" pitchFamily="18" charset="0"/>
                <a:cs typeface="Times New Roman" pitchFamily="18" charset="0"/>
              </a:rPr>
              <a:t>.</a:t>
            </a:r>
            <a:endParaRPr lang="ru-RU" altLang="ru-RU" sz="1700" dirty="0">
              <a:latin typeface="Times New Roman" pitchFamily="18" charset="0"/>
              <a:cs typeface="Times New Roman" pitchFamily="18" charset="0"/>
            </a:endParaRPr>
          </a:p>
        </p:txBody>
      </p:sp>
      <p:sp>
        <p:nvSpPr>
          <p:cNvPr id="7" name="Прямоугольник 6"/>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90631" y="1484784"/>
            <a:ext cx="8532947" cy="468051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endParaRPr lang="ru-RU" sz="3200" b="1" dirty="0" smtClean="0">
              <a:latin typeface="Times New Roman" pitchFamily="18" charset="0"/>
              <a:cs typeface="Times New Roman" pitchFamily="18" charset="0"/>
            </a:endParaRPr>
          </a:p>
          <a:p>
            <a:r>
              <a:rPr lang="ru-RU" sz="3200" b="1" dirty="0" smtClean="0">
                <a:latin typeface="Times New Roman" pitchFamily="18" charset="0"/>
                <a:cs typeface="Times New Roman" pitchFamily="18" charset="0"/>
              </a:rPr>
              <a:t>Модель </a:t>
            </a:r>
            <a:r>
              <a:rPr lang="ru-RU" sz="3200" b="1" dirty="0" smtClean="0">
                <a:latin typeface="Times New Roman" pitchFamily="18" charset="0"/>
                <a:cs typeface="Times New Roman" pitchFamily="18" charset="0"/>
              </a:rPr>
              <a:t>осуществления контрольно-надзорной деятельности в сфере образования на основе риск-ориентированного подхода</a:t>
            </a:r>
          </a:p>
        </p:txBody>
      </p:sp>
      <p:cxnSp>
        <p:nvCxnSpPr>
          <p:cNvPr id="8" name="Прямая соединительная линия 7"/>
          <p:cNvCxnSpPr/>
          <p:nvPr/>
        </p:nvCxnSpPr>
        <p:spPr>
          <a:xfrm>
            <a:off x="1800312" y="119675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1" name="Рисунок 10"/>
          <p:cNvPicPr/>
          <p:nvPr/>
        </p:nvPicPr>
        <p:blipFill rotWithShape="1">
          <a:blip r:embed="rId4" cstate="print"/>
          <a:srcRect t="9752" r="66417" b="45617"/>
          <a:stretch/>
        </p:blipFill>
        <p:spPr bwMode="auto">
          <a:xfrm>
            <a:off x="290631" y="98574"/>
            <a:ext cx="1539240" cy="1150620"/>
          </a:xfrm>
          <a:prstGeom prst="rect">
            <a:avLst/>
          </a:prstGeom>
          <a:ln>
            <a:noFill/>
          </a:ln>
          <a:extLst>
            <a:ext uri="{53640926-AAD7-44D8-BBD7-CCE9431645EC}">
              <a14:shadowObscured xmlns:a14="http://schemas.microsoft.com/office/drawing/2010/main" xmlns=""/>
            </a:ext>
          </a:extLst>
        </p:spPr>
      </p:pic>
    </p:spTree>
    <p:custDataLst>
      <p:tags r:id="rId1"/>
    </p:custDataLst>
    <p:extLst>
      <p:ext uri="{BB962C8B-B14F-4D97-AF65-F5344CB8AC3E}">
        <p14:creationId xmlns:p14="http://schemas.microsoft.com/office/powerpoint/2010/main" xmlns="" val="65436801"/>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r>
              <a:rPr lang="ru-RU" sz="2400" dirty="0" smtClean="0">
                <a:latin typeface="Times New Roman" pitchFamily="18" charset="0"/>
                <a:cs typeface="Times New Roman" pitchFamily="18" charset="0"/>
              </a:rPr>
              <a:t>Федеральный закон от 13.07.2015 N 246-ФЗ</a:t>
            </a:r>
          </a:p>
          <a:p>
            <a:pPr algn="ctr" eaLnBrk="1" hangingPunct="1"/>
            <a:r>
              <a:rPr lang="ru-RU" sz="2400" dirty="0" smtClean="0">
                <a:latin typeface="Times New Roman" pitchFamily="18" charset="0"/>
                <a:cs typeface="Times New Roman" pitchFamily="18" charset="0"/>
              </a:rPr>
              <a:t>«О внесении изменений в Федеральный закон «О защите прав юридических лиц и индивидуальных предпринимателей при осуществлении государственного контроля (надзора) и муниципального контроля»</a:t>
            </a:r>
          </a:p>
          <a:p>
            <a:pPr algn="ctr" eaLnBrk="1" hangingPunct="1"/>
            <a:endParaRPr lang="ru-RU" sz="2200" dirty="0" smtClean="0">
              <a:latin typeface="Times New Roman" pitchFamily="18" charset="0"/>
              <a:cs typeface="Times New Roman" pitchFamily="18" charset="0"/>
            </a:endParaRPr>
          </a:p>
          <a:p>
            <a:pPr algn="ctr" eaLnBrk="1" hangingPunct="1"/>
            <a:endParaRPr lang="ru-RU" sz="24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Статья 8.1. Применение риск-ориентированного подхода при организации государственного контроля (надзора) </a:t>
            </a:r>
          </a:p>
          <a:p>
            <a:pPr algn="just"/>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Статья 26.1. Особенности организации и проведения в 2016 - 2018 годах плановых проверок при осуществлении государственного контроля (надзора) и муниципального контроля в отношении субъектов малого предпринимательства</a:t>
            </a:r>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sz="2000" b="1" dirty="0" smtClean="0">
                <a:latin typeface="Times New Roman" pitchFamily="18" charset="0"/>
                <a:cs typeface="Times New Roman" pitchFamily="18" charset="0"/>
              </a:rPr>
              <a:t>Постановление </a:t>
            </a:r>
            <a:r>
              <a:rPr lang="ru-RU" sz="2000" b="1" dirty="0" smtClean="0">
                <a:latin typeface="Times New Roman" pitchFamily="18" charset="0"/>
                <a:cs typeface="Times New Roman" pitchFamily="18" charset="0"/>
              </a:rPr>
              <a:t>Правительства РФ от 17.08.2016 N 806</a:t>
            </a:r>
          </a:p>
          <a:p>
            <a:pPr algn="ctr" eaLnBrk="1" hangingPunct="1"/>
            <a:r>
              <a:rPr lang="ru-RU" sz="2000" b="1" dirty="0" smtClean="0">
                <a:latin typeface="Times New Roman" pitchFamily="18" charset="0"/>
                <a:cs typeface="Times New Roman" pitchFamily="18" charset="0"/>
              </a:rPr>
              <a:t>«О </a:t>
            </a:r>
            <a:r>
              <a:rPr lang="ru-RU" sz="2000" b="1" dirty="0" smtClean="0">
                <a:latin typeface="Times New Roman" pitchFamily="18" charset="0"/>
                <a:cs typeface="Times New Roman" pitchFamily="18" charset="0"/>
              </a:rPr>
              <a:t>применении риск-ориентированного подхода при организации отдельных видов государственного контроля (надзора) и внесении изменений в некоторые акты Правительства Российской </a:t>
            </a:r>
            <a:r>
              <a:rPr lang="ru-RU" sz="2000" b="1" dirty="0" smtClean="0">
                <a:latin typeface="Times New Roman" pitchFamily="18" charset="0"/>
                <a:cs typeface="Times New Roman" pitchFamily="18" charset="0"/>
              </a:rPr>
              <a:t>Федерации»</a:t>
            </a:r>
            <a:endParaRPr lang="ru-RU" sz="2000" b="1" dirty="0" smtClean="0">
              <a:latin typeface="Times New Roman" pitchFamily="18" charset="0"/>
              <a:cs typeface="Times New Roman" pitchFamily="18" charset="0"/>
            </a:endParaRPr>
          </a:p>
          <a:p>
            <a:pPr algn="ctr" eaLnBrk="1" hangingPunct="1"/>
            <a:endParaRPr lang="ru-RU" sz="2200" dirty="0" smtClean="0"/>
          </a:p>
          <a:p>
            <a:pPr algn="ctr" eaLnBrk="1" hangingPunct="1"/>
            <a:endParaRPr lang="ru-RU" sz="2200" dirty="0" smtClean="0"/>
          </a:p>
          <a:p>
            <a:pPr algn="ctr" eaLnBrk="1" hangingPunct="1"/>
            <a:endParaRPr lang="ru-RU" sz="2200" dirty="0" smtClean="0"/>
          </a:p>
          <a:p>
            <a:pPr algn="ctr"/>
            <a:r>
              <a:rPr lang="ru-RU" b="1" dirty="0" smtClean="0">
                <a:latin typeface="Times New Roman" pitchFamily="18" charset="0"/>
                <a:cs typeface="Times New Roman" pitchFamily="18" charset="0"/>
              </a:rPr>
              <a:t>ПЕРЕЧЕНЬ</a:t>
            </a: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ВИДОВ ГОСУДАРСТВЕННОГО КОНТРОЛЯ (НАДЗОРА), КОТОРЫЕ</a:t>
            </a:r>
          </a:p>
          <a:p>
            <a:pPr algn="ctr"/>
            <a:r>
              <a:rPr lang="ru-RU" b="1" dirty="0" smtClean="0">
                <a:latin typeface="Times New Roman" pitchFamily="18" charset="0"/>
                <a:cs typeface="Times New Roman" pitchFamily="18" charset="0"/>
              </a:rPr>
              <a:t>ОСУЩЕСТВЛЯЮТСЯ С ПРИМЕНЕНИЕМ РИСК-ОРИЕНТИРОВАННОГО ПОДХОДА</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1. Федеральный государственный пожарный надзор.</a:t>
            </a:r>
          </a:p>
          <a:p>
            <a:r>
              <a:rPr lang="ru-RU" dirty="0" smtClean="0">
                <a:latin typeface="Times New Roman" pitchFamily="18" charset="0"/>
                <a:cs typeface="Times New Roman" pitchFamily="18" charset="0"/>
              </a:rPr>
              <a:t>2. Федеральный государственный санитарно-эпидемиологический надзор, осуществляемый Федеральной службой по надзору в сфере защиты прав потребителей и благополучия человека и Федеральным медико-биологическим агентством.</a:t>
            </a:r>
          </a:p>
          <a:p>
            <a:r>
              <a:rPr lang="ru-RU" dirty="0" smtClean="0">
                <a:latin typeface="Times New Roman" pitchFamily="18" charset="0"/>
                <a:cs typeface="Times New Roman" pitchFamily="18" charset="0"/>
              </a:rPr>
              <a:t>3. Федеральный государственный надзор в области связи.</a:t>
            </a:r>
          </a:p>
          <a:p>
            <a:pPr algn="ctr" eaLnBrk="1" hangingPunct="1"/>
            <a:endParaRPr lang="ru-RU" sz="22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endParaRPr lang="ru-RU" sz="1600" dirty="0" smtClean="0"/>
          </a:p>
          <a:p>
            <a:pPr algn="ctr" eaLnBrk="1" hangingPunct="1"/>
            <a:r>
              <a:rPr lang="ru-RU" sz="1600" b="1" dirty="0" smtClean="0">
                <a:latin typeface="Times New Roman" pitchFamily="18" charset="0"/>
                <a:cs typeface="Times New Roman" pitchFamily="18" charset="0"/>
              </a:rPr>
              <a:t>Постановление </a:t>
            </a:r>
            <a:r>
              <a:rPr lang="ru-RU" sz="1600" b="1" dirty="0" smtClean="0">
                <a:latin typeface="Times New Roman" pitchFamily="18" charset="0"/>
                <a:cs typeface="Times New Roman" pitchFamily="18" charset="0"/>
              </a:rPr>
              <a:t>Правительства РФ от 17.08.2016 N 806</a:t>
            </a:r>
          </a:p>
          <a:p>
            <a:pPr algn="ctr" eaLnBrk="1" hangingPunct="1"/>
            <a:r>
              <a:rPr lang="ru-RU" sz="1600" b="1" dirty="0" smtClean="0">
                <a:latin typeface="Times New Roman" pitchFamily="18" charset="0"/>
                <a:cs typeface="Times New Roman" pitchFamily="18" charset="0"/>
              </a:rPr>
              <a:t>«О </a:t>
            </a:r>
            <a:r>
              <a:rPr lang="ru-RU" sz="1600" b="1" dirty="0" smtClean="0">
                <a:latin typeface="Times New Roman" pitchFamily="18" charset="0"/>
                <a:cs typeface="Times New Roman" pitchFamily="18" charset="0"/>
              </a:rPr>
              <a:t>применении риск-ориентированного подхода при организации отдельных видов государственного контроля (надзора) и внесении изменений в некоторые акты Правительства Российской </a:t>
            </a:r>
            <a:r>
              <a:rPr lang="ru-RU" sz="1600" b="1" dirty="0" smtClean="0">
                <a:latin typeface="Times New Roman" pitchFamily="18" charset="0"/>
                <a:cs typeface="Times New Roman" pitchFamily="18" charset="0"/>
              </a:rPr>
              <a:t>Федерации»</a:t>
            </a:r>
          </a:p>
          <a:p>
            <a:pPr algn="ctr" eaLnBrk="1" hangingPunct="1"/>
            <a:endParaRPr lang="ru-RU" sz="1600" b="1" dirty="0" smtClean="0">
              <a:latin typeface="Times New Roman" pitchFamily="18" charset="0"/>
              <a:cs typeface="Times New Roman" pitchFamily="18" charset="0"/>
            </a:endParaRPr>
          </a:p>
          <a:p>
            <a:pPr algn="ctr" eaLnBrk="1" hangingPunct="1"/>
            <a:endParaRPr lang="ru-RU" sz="1600" b="1" dirty="0" smtClean="0">
              <a:latin typeface="Times New Roman" pitchFamily="18" charset="0"/>
              <a:cs typeface="Times New Roman" pitchFamily="18" charset="0"/>
            </a:endParaRPr>
          </a:p>
          <a:p>
            <a:pPr algn="ctr" eaLnBrk="1" hangingPunct="1"/>
            <a:endParaRPr lang="ru-RU" sz="1600" b="1" dirty="0" smtClean="0">
              <a:latin typeface="Times New Roman" pitchFamily="18" charset="0"/>
              <a:cs typeface="Times New Roman" pitchFamily="18" charset="0"/>
            </a:endParaRPr>
          </a:p>
          <a:p>
            <a:pPr algn="ctr" eaLnBrk="1" hangingPunct="1"/>
            <a:endParaRPr lang="ru-RU" sz="1600" b="1" dirty="0" smtClean="0">
              <a:latin typeface="Times New Roman" pitchFamily="18" charset="0"/>
              <a:cs typeface="Times New Roman" pitchFamily="18" charset="0"/>
            </a:endParaRPr>
          </a:p>
          <a:p>
            <a:pPr algn="ctr" eaLnBrk="1" hangingPunct="1"/>
            <a:endParaRPr lang="ru-RU" sz="1600" b="1" dirty="0" smtClean="0">
              <a:latin typeface="Times New Roman" pitchFamily="18" charset="0"/>
              <a:cs typeface="Times New Roman" pitchFamily="18" charset="0"/>
            </a:endParaRPr>
          </a:p>
          <a:p>
            <a:pPr algn="ctr" eaLnBrk="1" hangingPunct="1"/>
            <a:endParaRPr lang="ru-RU" sz="2000" b="1" dirty="0" smtClean="0">
              <a:latin typeface="Times New Roman" pitchFamily="18" charset="0"/>
              <a:cs typeface="Times New Roman" pitchFamily="18" charset="0"/>
            </a:endParaRPr>
          </a:p>
          <a:p>
            <a:pPr algn="ctr" eaLnBrk="1" hangingPunct="1"/>
            <a:endParaRPr lang="ru-RU" sz="2000" b="1" dirty="0" smtClean="0">
              <a:latin typeface="Times New Roman" pitchFamily="18" charset="0"/>
              <a:cs typeface="Times New Roman" pitchFamily="18" charset="0"/>
            </a:endParaRPr>
          </a:p>
          <a:p>
            <a:pPr algn="ctr" eaLnBrk="1" hangingPunct="1"/>
            <a:endParaRPr lang="ru-RU" sz="2200" dirty="0" smtClean="0"/>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a:endParaRPr lang="ru-RU" dirty="0" smtClean="0">
              <a:latin typeface="Times New Roman" pitchFamily="18" charset="0"/>
              <a:cs typeface="Times New Roman" pitchFamily="18" charset="0"/>
            </a:endParaRPr>
          </a:p>
          <a:p>
            <a:pPr algn="ctr" eaLnBrk="1" hangingPunct="1"/>
            <a:endParaRPr lang="ru-RU" sz="22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pic>
        <p:nvPicPr>
          <p:cNvPr id="1027" name="Picture 3"/>
          <p:cNvPicPr>
            <a:picLocks noChangeAspect="1" noChangeArrowheads="1"/>
          </p:cNvPicPr>
          <p:nvPr/>
        </p:nvPicPr>
        <p:blipFill>
          <a:blip r:embed="rId2"/>
          <a:srcRect/>
          <a:stretch>
            <a:fillRect/>
          </a:stretch>
        </p:blipFill>
        <p:spPr bwMode="auto">
          <a:xfrm>
            <a:off x="1528353" y="1711234"/>
            <a:ext cx="6048103" cy="49377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endParaRPr lang="ru-RU" sz="1600" b="1" dirty="0" smtClean="0">
              <a:latin typeface="Times New Roman" pitchFamily="18" charset="0"/>
              <a:cs typeface="Times New Roman" pitchFamily="18" charset="0"/>
            </a:endParaRPr>
          </a:p>
          <a:p>
            <a:pPr algn="ctr" eaLnBrk="1" hangingPunct="1"/>
            <a:r>
              <a:rPr lang="ru-RU" sz="1600" b="1" dirty="0" smtClean="0">
                <a:latin typeface="Times New Roman" pitchFamily="18" charset="0"/>
                <a:cs typeface="Times New Roman" pitchFamily="18" charset="0"/>
              </a:rPr>
              <a:t>Постановление </a:t>
            </a:r>
            <a:r>
              <a:rPr lang="ru-RU" sz="1600" b="1" dirty="0" smtClean="0">
                <a:latin typeface="Times New Roman" pitchFamily="18" charset="0"/>
                <a:cs typeface="Times New Roman" pitchFamily="18" charset="0"/>
              </a:rPr>
              <a:t>Правительства РФ от 17.08.2016 N </a:t>
            </a:r>
            <a:r>
              <a:rPr lang="ru-RU" sz="1600" b="1" dirty="0" smtClean="0">
                <a:latin typeface="Times New Roman" pitchFamily="18" charset="0"/>
                <a:cs typeface="Times New Roman" pitchFamily="18" charset="0"/>
              </a:rPr>
              <a:t>806 </a:t>
            </a:r>
            <a:r>
              <a:rPr lang="ru-RU" sz="1600" b="1" dirty="0" smtClean="0">
                <a:latin typeface="Times New Roman" pitchFamily="18" charset="0"/>
                <a:cs typeface="Times New Roman" pitchFamily="18" charset="0"/>
              </a:rPr>
              <a:t>«О применении риск-ориентированного подхода при организации отдельных видов государственного контроля (надзора) и внесении изменений в некоторые акты Правительства Российской Федерации»</a:t>
            </a:r>
          </a:p>
          <a:p>
            <a:pPr algn="ctr" eaLnBrk="1" hangingPunct="1"/>
            <a:endParaRPr lang="ru-RU" sz="1600" b="1" dirty="0" smtClean="0">
              <a:latin typeface="Times New Roman" pitchFamily="18" charset="0"/>
              <a:cs typeface="Times New Roman" pitchFamily="18" charset="0"/>
            </a:endParaRPr>
          </a:p>
          <a:p>
            <a:pPr algn="ctr" eaLnBrk="1" hangingPunct="1"/>
            <a:endParaRPr lang="ru-RU" sz="2200" dirty="0" smtClean="0"/>
          </a:p>
          <a:p>
            <a:pPr algn="just"/>
            <a:r>
              <a:rPr lang="ru-RU" sz="1600" b="1" dirty="0" smtClean="0">
                <a:latin typeface="Times New Roman" pitchFamily="18" charset="0"/>
                <a:cs typeface="Times New Roman" pitchFamily="18" charset="0"/>
              </a:rPr>
              <a:t>Включение в ежегодный план проведения плановых проверок </a:t>
            </a:r>
            <a:r>
              <a:rPr lang="ru-RU" sz="1600" dirty="0" smtClean="0">
                <a:latin typeface="Times New Roman" pitchFamily="18" charset="0"/>
                <a:cs typeface="Times New Roman" pitchFamily="18" charset="0"/>
              </a:rPr>
              <a:t>юридических лиц и индивидуальных предпринимателей проверки в отношении объекта государственного контроля (надзора), </a:t>
            </a:r>
            <a:r>
              <a:rPr lang="ru-RU" sz="1600" b="1" dirty="0" smtClean="0">
                <a:latin typeface="Times New Roman" pitchFamily="18" charset="0"/>
                <a:cs typeface="Times New Roman" pitchFamily="18" charset="0"/>
              </a:rPr>
              <a:t>отнесенного к категориям чрезвычайно высокого, высокого, значительного риска или 1, 2, 3 классу опасности</a:t>
            </a:r>
            <a:r>
              <a:rPr lang="ru-RU" sz="1600" dirty="0" smtClean="0">
                <a:latin typeface="Times New Roman" pitchFamily="18" charset="0"/>
                <a:cs typeface="Times New Roman" pitchFamily="18" charset="0"/>
              </a:rPr>
              <a:t>, осуществляется при истечении в году проведения плановой проверки установленного положением о виде государственного контроля (надзора</a:t>
            </a:r>
            <a:r>
              <a:rPr lang="ru-RU" sz="1600" dirty="0" smtClean="0">
                <a:latin typeface="Times New Roman" pitchFamily="18" charset="0"/>
                <a:cs typeface="Times New Roman" pitchFamily="18" charset="0"/>
              </a:rPr>
              <a:t>).</a:t>
            </a:r>
            <a:endParaRPr lang="ru-RU" sz="1600" dirty="0" smtClean="0">
              <a:latin typeface="Times New Roman" pitchFamily="18" charset="0"/>
              <a:cs typeface="Times New Roman" pitchFamily="18" charset="0"/>
            </a:endParaRPr>
          </a:p>
          <a:p>
            <a:pPr algn="just"/>
            <a:endParaRPr lang="ru-RU" sz="1600"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Юридическое </a:t>
            </a:r>
            <a:r>
              <a:rPr lang="ru-RU" sz="1600" dirty="0" smtClean="0">
                <a:latin typeface="Times New Roman" pitchFamily="18" charset="0"/>
                <a:cs typeface="Times New Roman" pitchFamily="18" charset="0"/>
              </a:rPr>
              <a:t>лицо или индивидуальный предприниматель, являющиеся заявителями, </a:t>
            </a:r>
            <a:r>
              <a:rPr lang="ru-RU" sz="1600" b="1" dirty="0" smtClean="0">
                <a:latin typeface="Times New Roman" pitchFamily="18" charset="0"/>
                <a:cs typeface="Times New Roman" pitchFamily="18" charset="0"/>
              </a:rPr>
              <a:t>вправе подать в орган государственного контроля (надзора) заявление об изменении присвоенных ранее их деятельности и (или) используемым ими производственным объектам категории риска или класса опасности </a:t>
            </a:r>
            <a:r>
              <a:rPr lang="ru-RU" sz="1600" dirty="0" smtClean="0">
                <a:latin typeface="Times New Roman" pitchFamily="18" charset="0"/>
                <a:cs typeface="Times New Roman" pitchFamily="18" charset="0"/>
              </a:rPr>
              <a:t>по соответствующему виду государственного контроля (надзора)</a:t>
            </a:r>
          </a:p>
          <a:p>
            <a:pPr algn="just"/>
            <a:endParaRPr lang="ru-RU" sz="1600" dirty="0" smtClean="0">
              <a:latin typeface="Times New Roman" pitchFamily="18" charset="0"/>
              <a:cs typeface="Times New Roman" pitchFamily="18" charset="0"/>
            </a:endParaRPr>
          </a:p>
          <a:p>
            <a:pPr algn="just"/>
            <a:r>
              <a:rPr lang="ru-RU" sz="1600" b="1" dirty="0" smtClean="0">
                <a:latin typeface="Times New Roman" pitchFamily="18" charset="0"/>
                <a:cs typeface="Times New Roman" pitchFamily="18" charset="0"/>
              </a:rPr>
              <a:t>К </a:t>
            </a:r>
            <a:r>
              <a:rPr lang="ru-RU" sz="1600" b="1" dirty="0" smtClean="0">
                <a:latin typeface="Times New Roman" pitchFamily="18" charset="0"/>
                <a:cs typeface="Times New Roman" pitchFamily="18" charset="0"/>
              </a:rPr>
              <a:t>заявлению прилагаются документы о соответствии деятельности </a:t>
            </a:r>
            <a:r>
              <a:rPr lang="ru-RU" sz="1600" dirty="0" smtClean="0">
                <a:latin typeface="Times New Roman" pitchFamily="18" charset="0"/>
                <a:cs typeface="Times New Roman" pitchFamily="18" charset="0"/>
              </a:rPr>
              <a:t>юридического лица или индивидуального предпринимателя и (или) используемых ими производственных объектов критериям отнесения объектов государственного контроля (надзора) к определенной категории риска или определенному классу опасности, на присвоение которых претендует заявитель.</a:t>
            </a:r>
          </a:p>
          <a:p>
            <a:endParaRPr lang="ru-RU" dirty="0" smtClean="0">
              <a:latin typeface="Times New Roman" pitchFamily="18" charset="0"/>
              <a:cs typeface="Times New Roman" pitchFamily="18" charset="0"/>
            </a:endParaRPr>
          </a:p>
          <a:p>
            <a:pPr algn="ctr" eaLnBrk="1" hangingPunct="1"/>
            <a:endParaRPr lang="ru-RU" sz="22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8" name="Прямая соединительная линия 7"/>
          <p:cNvCxnSpPr/>
          <p:nvPr/>
        </p:nvCxnSpPr>
        <p:spPr>
          <a:xfrm>
            <a:off x="2288712" y="106734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20" name="Rectangle 2"/>
          <p:cNvSpPr>
            <a:spLocks noGrp="1" noChangeArrowheads="1"/>
          </p:cNvSpPr>
          <p:nvPr>
            <p:ph type="title"/>
          </p:nvPr>
        </p:nvSpPr>
        <p:spPr>
          <a:xfrm>
            <a:off x="1691680" y="113178"/>
            <a:ext cx="7344816" cy="954164"/>
          </a:xfrm>
        </p:spPr>
        <p:txBody>
          <a:bodyPr/>
          <a:lstStyle/>
          <a:p>
            <a:r>
              <a:rPr lang="ru-RU" altLang="ru-RU" sz="2000" b="1" dirty="0" smtClean="0">
                <a:solidFill>
                  <a:schemeClr val="tx1"/>
                </a:solidFill>
                <a:latin typeface="Times New Roman" pitchFamily="18" charset="0"/>
                <a:cs typeface="Times New Roman" pitchFamily="18" charset="0"/>
              </a:rPr>
              <a:t>Сложности и (или) проблемы осуществления государственного контроля (надзора) в сфере образования </a:t>
            </a:r>
            <a:r>
              <a:rPr lang="ru-RU" altLang="ru-RU" sz="2000" b="1" dirty="0" smtClean="0">
                <a:latin typeface="Times New Roman" pitchFamily="18" charset="0"/>
                <a:cs typeface="Times New Roman" pitchFamily="18" charset="0"/>
              </a:rPr>
              <a:t>в </a:t>
            </a:r>
            <a:r>
              <a:rPr lang="ru-RU" altLang="ru-RU" sz="2000" b="1" dirty="0">
                <a:latin typeface="Times New Roman" pitchFamily="18" charset="0"/>
                <a:cs typeface="Times New Roman" pitchFamily="18" charset="0"/>
              </a:rPr>
              <a:t>городе </a:t>
            </a:r>
            <a:r>
              <a:rPr lang="ru-RU" altLang="ru-RU" sz="2000" b="1" dirty="0" smtClean="0">
                <a:latin typeface="Times New Roman" pitchFamily="18" charset="0"/>
                <a:cs typeface="Times New Roman" pitchFamily="18" charset="0"/>
              </a:rPr>
              <a:t>Москве</a:t>
            </a:r>
            <a:endParaRPr lang="ru-RU" altLang="ru-RU" sz="2000" b="1" dirty="0" smtClean="0">
              <a:solidFill>
                <a:schemeClr val="tx1"/>
              </a:solidFill>
              <a:latin typeface="Times New Roman" pitchFamily="18" charset="0"/>
              <a:ea typeface="Segoe UI Emoji" panose="020B0502040204020203" pitchFamily="34" charset="0"/>
              <a:cs typeface="Times New Roman" pitchFamily="18" charset="0"/>
            </a:endParaRPr>
          </a:p>
        </p:txBody>
      </p:sp>
      <p:pic>
        <p:nvPicPr>
          <p:cNvPr id="11" name="Рисунок 10"/>
          <p:cNvPicPr/>
          <p:nvPr/>
        </p:nvPicPr>
        <p:blipFill rotWithShape="1">
          <a:blip r:embed="rId4" cstate="print"/>
          <a:srcRect t="9752" r="66417" b="45617"/>
          <a:stretch/>
        </p:blipFill>
        <p:spPr bwMode="auto">
          <a:xfrm>
            <a:off x="290631" y="98574"/>
            <a:ext cx="969001" cy="810146"/>
          </a:xfrm>
          <a:prstGeom prst="rect">
            <a:avLst/>
          </a:prstGeom>
          <a:ln>
            <a:noFill/>
          </a:ln>
          <a:extLst>
            <a:ext uri="{53640926-AAD7-44D8-BBD7-CCE9431645EC}">
              <a14:shadowObscured xmlns:a14="http://schemas.microsoft.com/office/drawing/2010/main" xmlns=""/>
            </a:ext>
          </a:extLst>
        </p:spPr>
      </p:pic>
      <p:sp>
        <p:nvSpPr>
          <p:cNvPr id="6" name="Rectangle 1"/>
          <p:cNvSpPr>
            <a:spLocks noChangeArrowheads="1"/>
          </p:cNvSpPr>
          <p:nvPr/>
        </p:nvSpPr>
        <p:spPr bwMode="auto">
          <a:xfrm>
            <a:off x="251520" y="1386138"/>
            <a:ext cx="8642350" cy="4647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indent="449263" eaLnBrk="0" hangingPunct="0">
              <a:spcBef>
                <a:spcPct val="20000"/>
              </a:spcBef>
              <a:buFont typeface="Arial" pitchFamily="34" charset="0"/>
              <a:buChar char="•"/>
              <a:defRPr sz="3200">
                <a:solidFill>
                  <a:schemeClr val="tx1"/>
                </a:solidFill>
                <a:latin typeface="Calibri" pitchFamily="34" charset="0"/>
              </a:defRPr>
            </a:lvl1pPr>
            <a:lvl2pPr indent="449263"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457200" indent="-457200" algn="just">
              <a:spcBef>
                <a:spcPct val="0"/>
              </a:spcBef>
              <a:buFont typeface="+mj-lt"/>
              <a:buAutoNum type="arabicPeriod"/>
              <a:defRPr/>
            </a:pPr>
            <a:r>
              <a:rPr lang="ru-RU" sz="2000" dirty="0" smtClean="0">
                <a:latin typeface="Times New Roman" pitchFamily="18" charset="0"/>
                <a:cs typeface="Times New Roman" pitchFamily="18" charset="0"/>
              </a:rPr>
              <a:t>При планировании </a:t>
            </a:r>
            <a:r>
              <a:rPr lang="ru-RU" sz="2000" dirty="0" smtClean="0">
                <a:latin typeface="Times New Roman" pitchFamily="18" charset="0"/>
                <a:cs typeface="Times New Roman" pitchFamily="18" charset="0"/>
              </a:rPr>
              <a:t>перечня проверок (выборе подконтрольных объектов),как правило, </a:t>
            </a:r>
            <a:r>
              <a:rPr lang="ru-RU" sz="2000" dirty="0" smtClean="0">
                <a:latin typeface="Times New Roman" pitchFamily="18" charset="0"/>
                <a:cs typeface="Times New Roman" pitchFamily="18" charset="0"/>
              </a:rPr>
              <a:t>не учитывается вероятность причинения вреда в результате деятельности подконтрольного объекта (например, снижение показателей качества образования, нарушение прав детей и родителей, появление опасных для жизни и здоровья условий во время образовательного или воспитательного процесса) </a:t>
            </a:r>
          </a:p>
          <a:p>
            <a:pPr marL="457200" indent="-457200" algn="just">
              <a:spcBef>
                <a:spcPct val="0"/>
              </a:spcBef>
              <a:buFont typeface="+mj-lt"/>
              <a:buAutoNum type="arabicPeriod"/>
              <a:defRPr/>
            </a:pPr>
            <a:endParaRPr lang="ru-RU" sz="2000" dirty="0" smtClean="0">
              <a:latin typeface="Times New Roman" pitchFamily="18" charset="0"/>
              <a:cs typeface="Times New Roman" pitchFamily="18" charset="0"/>
            </a:endParaRPr>
          </a:p>
          <a:p>
            <a:pPr marL="457200" indent="-457200" algn="just">
              <a:spcBef>
                <a:spcPct val="0"/>
              </a:spcBef>
              <a:buFont typeface="+mj-lt"/>
              <a:buAutoNum type="arabicPeriod"/>
              <a:defRPr/>
            </a:pPr>
            <a:r>
              <a:rPr lang="ru-RU" sz="2000" dirty="0" smtClean="0">
                <a:latin typeface="Times New Roman" pitchFamily="18" charset="0"/>
                <a:cs typeface="Times New Roman" pitchFamily="18" charset="0"/>
              </a:rPr>
              <a:t>Сложившаяся </a:t>
            </a:r>
            <a:r>
              <a:rPr lang="ru-RU" sz="2000" dirty="0" smtClean="0">
                <a:latin typeface="Times New Roman" pitchFamily="18" charset="0"/>
                <a:cs typeface="Times New Roman" pitchFamily="18" charset="0"/>
              </a:rPr>
              <a:t>в целом система </a:t>
            </a:r>
            <a:r>
              <a:rPr lang="ru-RU" sz="2000" dirty="0" smtClean="0">
                <a:latin typeface="Times New Roman" pitchFamily="18" charset="0"/>
                <a:cs typeface="Times New Roman" pitchFamily="18" charset="0"/>
              </a:rPr>
              <a:t>контроля (надзора) не ориентирована на предупреждение нарушений</a:t>
            </a:r>
          </a:p>
          <a:p>
            <a:pPr marL="457200" indent="-457200" algn="just">
              <a:spcBef>
                <a:spcPct val="0"/>
              </a:spcBef>
              <a:buFont typeface="+mj-lt"/>
              <a:buAutoNum type="arabicPeriod"/>
              <a:defRPr/>
            </a:pPr>
            <a:endParaRPr lang="ru-RU" sz="2000" dirty="0" smtClean="0">
              <a:latin typeface="Times New Roman" pitchFamily="18" charset="0"/>
              <a:cs typeface="Times New Roman" pitchFamily="18" charset="0"/>
            </a:endParaRPr>
          </a:p>
          <a:p>
            <a:pPr marL="457200" indent="-457200" algn="just">
              <a:spcBef>
                <a:spcPct val="0"/>
              </a:spcBef>
              <a:buFont typeface="+mj-lt"/>
              <a:buAutoNum type="arabicPeriod"/>
              <a:defRPr/>
            </a:pPr>
            <a:r>
              <a:rPr lang="ru-RU" sz="2000" dirty="0" smtClean="0">
                <a:latin typeface="Times New Roman" pitchFamily="18" charset="0"/>
                <a:cs typeface="Times New Roman" pitchFamily="18" charset="0"/>
              </a:rPr>
              <a:t>Отсутствие достаточного количества финансовых, материальных, временных и кадровых ресурсов для охвата проверкам всех подконтрольных объектов</a:t>
            </a:r>
          </a:p>
          <a:p>
            <a:pPr marL="457200" indent="-457200" algn="just">
              <a:spcBef>
                <a:spcPct val="0"/>
              </a:spcBef>
              <a:buFont typeface="+mj-lt"/>
              <a:buAutoNum type="arabicPeriod"/>
              <a:defRPr/>
            </a:pPr>
            <a:endParaRPr lang="ru-RU" sz="1800" dirty="0" smtClean="0"/>
          </a:p>
          <a:p>
            <a:pPr marL="457200" indent="-457200" algn="just">
              <a:spcBef>
                <a:spcPct val="0"/>
              </a:spcBef>
              <a:buFont typeface="+mj-lt"/>
              <a:buAutoNum type="arabicPeriod"/>
              <a:defRPr/>
            </a:pPr>
            <a:endParaRPr lang="ru-RU" altLang="ru-RU" sz="1800" dirty="0" smtClean="0">
              <a:cs typeface="Times New Roman" panose="02020603050405020304" pitchFamily="18" charset="0"/>
            </a:endParaRPr>
          </a:p>
        </p:txBody>
      </p:sp>
    </p:spTree>
    <p:custDataLst>
      <p:tags r:id="rId1"/>
    </p:custDataLst>
    <p:extLst>
      <p:ext uri="{BB962C8B-B14F-4D97-AF65-F5344CB8AC3E}">
        <p14:creationId xmlns:p14="http://schemas.microsoft.com/office/powerpoint/2010/main" xmlns="" val="1817932926"/>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90631" y="1484784"/>
            <a:ext cx="8532947" cy="468051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endParaRPr lang="ru-RU" altLang="ru-RU" sz="3600" b="1" kern="0" dirty="0" smtClean="0">
              <a:latin typeface="Times New Roman" pitchFamily="18" charset="0"/>
              <a:cs typeface="Times New Roman" pitchFamily="18" charset="0"/>
            </a:endParaRPr>
          </a:p>
          <a:p>
            <a:endParaRPr lang="ru-RU" altLang="ru-RU" sz="3600" b="1" kern="0" dirty="0" smtClean="0">
              <a:latin typeface="Times New Roman" pitchFamily="18" charset="0"/>
              <a:cs typeface="Times New Roman" pitchFamily="18" charset="0"/>
            </a:endParaRPr>
          </a:p>
          <a:p>
            <a:r>
              <a:rPr lang="ru-RU" altLang="ru-RU" sz="3600" b="1" kern="0" dirty="0" smtClean="0">
                <a:latin typeface="Times New Roman" pitchFamily="18" charset="0"/>
                <a:cs typeface="Times New Roman" pitchFamily="18" charset="0"/>
              </a:rPr>
              <a:t>Ответственность </a:t>
            </a:r>
            <a:r>
              <a:rPr lang="ru-RU" altLang="ru-RU" sz="3600" b="1" kern="0" dirty="0" smtClean="0">
                <a:latin typeface="Times New Roman" pitchFamily="18" charset="0"/>
                <a:cs typeface="Times New Roman" pitchFamily="18" charset="0"/>
              </a:rPr>
              <a:t>экспертов </a:t>
            </a:r>
            <a:r>
              <a:rPr lang="ru-RU" altLang="ru-RU" sz="3600" b="1" kern="0" dirty="0" smtClean="0">
                <a:latin typeface="Times New Roman" pitchFamily="18" charset="0"/>
                <a:cs typeface="Times New Roman" pitchFamily="18" charset="0"/>
              </a:rPr>
              <a:t>за результаты проверки</a:t>
            </a:r>
            <a:endParaRPr lang="ru-RU" sz="3600" b="1" dirty="0" smtClean="0">
              <a:latin typeface="Times New Roman" pitchFamily="18" charset="0"/>
              <a:cs typeface="Times New Roman" pitchFamily="18" charset="0"/>
            </a:endParaRPr>
          </a:p>
        </p:txBody>
      </p:sp>
      <p:cxnSp>
        <p:nvCxnSpPr>
          <p:cNvPr id="8" name="Прямая соединительная линия 7"/>
          <p:cNvCxnSpPr/>
          <p:nvPr/>
        </p:nvCxnSpPr>
        <p:spPr>
          <a:xfrm>
            <a:off x="1800312" y="119675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1" name="Рисунок 10"/>
          <p:cNvPicPr/>
          <p:nvPr/>
        </p:nvPicPr>
        <p:blipFill rotWithShape="1">
          <a:blip r:embed="rId4" cstate="print"/>
          <a:srcRect t="9752" r="66417" b="45617"/>
          <a:stretch/>
        </p:blipFill>
        <p:spPr bwMode="auto">
          <a:xfrm>
            <a:off x="290631" y="98574"/>
            <a:ext cx="1539240" cy="1150620"/>
          </a:xfrm>
          <a:prstGeom prst="rect">
            <a:avLst/>
          </a:prstGeom>
          <a:ln>
            <a:noFill/>
          </a:ln>
          <a:extLst>
            <a:ext uri="{53640926-AAD7-44D8-BBD7-CCE9431645EC}">
              <a14:shadowObscured xmlns:a14="http://schemas.microsoft.com/office/drawing/2010/main" xmlns=""/>
            </a:ext>
          </a:extLst>
        </p:spPr>
      </p:pic>
    </p:spTree>
    <p:custDataLst>
      <p:tags r:id="rId1"/>
    </p:custDataLst>
    <p:extLst>
      <p:ext uri="{BB962C8B-B14F-4D97-AF65-F5344CB8AC3E}">
        <p14:creationId xmlns:p14="http://schemas.microsoft.com/office/powerpoint/2010/main" xmlns="" val="65436801"/>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32656"/>
            <a:ext cx="6789440" cy="936104"/>
          </a:xfrm>
        </p:spPr>
        <p:txBody>
          <a:bodyPr/>
          <a:lstStyle/>
          <a:p>
            <a:r>
              <a:rPr lang="ru-RU" sz="2000" b="1" dirty="0" smtClean="0">
                <a:latin typeface="Times New Roman" pitchFamily="18" charset="0"/>
                <a:cs typeface="Times New Roman" pitchFamily="18" charset="0"/>
              </a:rPr>
              <a:t>Возможные механизмы </a:t>
            </a:r>
            <a:r>
              <a:rPr lang="ru-RU" sz="2000" b="1" dirty="0" smtClean="0">
                <a:latin typeface="Times New Roman" pitchFamily="18" charset="0"/>
                <a:cs typeface="Times New Roman" pitchFamily="18" charset="0"/>
              </a:rPr>
              <a:t>по внедрению</a:t>
            </a:r>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в сфере </a:t>
            </a:r>
            <a:r>
              <a:rPr lang="ru-RU" sz="2000" b="1" dirty="0" smtClean="0">
                <a:latin typeface="Times New Roman" pitchFamily="18" charset="0"/>
                <a:cs typeface="Times New Roman" pitchFamily="18" charset="0"/>
              </a:rPr>
              <a:t>образования риск-ориентированного </a:t>
            </a:r>
            <a:r>
              <a:rPr lang="ru-RU" sz="2000" b="1" dirty="0" smtClean="0">
                <a:latin typeface="Times New Roman" pitchFamily="18" charset="0"/>
                <a:cs typeface="Times New Roman" pitchFamily="18" charset="0"/>
              </a:rPr>
              <a:t>подхода</a:t>
            </a:r>
            <a:r>
              <a:rPr lang="ru-RU" sz="2000" dirty="0" smtClean="0"/>
              <a:t/>
            </a:r>
            <a:br>
              <a:rPr lang="ru-RU" sz="2000" dirty="0" smtClean="0"/>
            </a:br>
            <a:endParaRPr lang="ru-RU" sz="2000" dirty="0"/>
          </a:p>
        </p:txBody>
      </p:sp>
      <p:sp>
        <p:nvSpPr>
          <p:cNvPr id="3" name="Содержимое 2"/>
          <p:cNvSpPr>
            <a:spLocks noGrp="1"/>
          </p:cNvSpPr>
          <p:nvPr>
            <p:ph idx="1"/>
          </p:nvPr>
        </p:nvSpPr>
        <p:spPr>
          <a:xfrm>
            <a:off x="251520" y="1268760"/>
            <a:ext cx="8640960" cy="5400600"/>
          </a:xfrm>
        </p:spPr>
        <p:txBody>
          <a:bodyPr/>
          <a:lstStyle/>
          <a:p>
            <a:pPr algn="just">
              <a:buNone/>
            </a:pPr>
            <a:r>
              <a:rPr lang="ru-RU" sz="1700" dirty="0" smtClean="0">
                <a:latin typeface="Times New Roman" pitchFamily="18" charset="0"/>
                <a:cs typeface="Times New Roman" pitchFamily="18" charset="0"/>
              </a:rPr>
              <a:t>1. Внесение  изменений в нормативные правовые акты Департамента образования города Москвы по осуществлению государственного контроля (надзора) в сфере образования</a:t>
            </a:r>
          </a:p>
          <a:p>
            <a:pPr algn="just">
              <a:buNone/>
            </a:pPr>
            <a:endParaRPr lang="ru-RU" sz="1700" dirty="0" smtClean="0">
              <a:latin typeface="Times New Roman" pitchFamily="18" charset="0"/>
              <a:cs typeface="Times New Roman" pitchFamily="18" charset="0"/>
            </a:endParaRPr>
          </a:p>
          <a:p>
            <a:pPr algn="just">
              <a:buNone/>
            </a:pPr>
            <a:r>
              <a:rPr lang="ru-RU" sz="1700" dirty="0" smtClean="0">
                <a:latin typeface="Times New Roman" pitchFamily="18" charset="0"/>
                <a:cs typeface="Times New Roman" pitchFamily="18" charset="0"/>
              </a:rPr>
              <a:t>2. Включение в ЕКИС для заполнения блока сведений по соблюдению  законодательства в сфере образования и лицензирования (либо размещение в сети Интернет показателей для самоанализа и заполнения) </a:t>
            </a:r>
            <a:r>
              <a:rPr lang="ru-RU" sz="1700" b="1" dirty="0" smtClean="0">
                <a:latin typeface="Times New Roman" pitchFamily="18" charset="0"/>
                <a:cs typeface="Times New Roman" pitchFamily="18" charset="0"/>
              </a:rPr>
              <a:t>- </a:t>
            </a:r>
            <a:r>
              <a:rPr lang="ru-RU" sz="1700" b="1" dirty="0" smtClean="0">
                <a:latin typeface="Times New Roman" pitchFamily="18" charset="0"/>
                <a:cs typeface="Times New Roman" pitchFamily="18" charset="0"/>
              </a:rPr>
              <a:t>добровольная сертификация (декларирование) соблюдения законодательства</a:t>
            </a:r>
          </a:p>
          <a:p>
            <a:pPr algn="just">
              <a:buNone/>
            </a:pPr>
            <a:endParaRPr lang="ru-RU" sz="1700" dirty="0" smtClean="0">
              <a:latin typeface="Times New Roman" pitchFamily="18" charset="0"/>
              <a:cs typeface="Times New Roman" pitchFamily="18" charset="0"/>
            </a:endParaRPr>
          </a:p>
          <a:p>
            <a:pPr algn="just">
              <a:buNone/>
            </a:pPr>
            <a:r>
              <a:rPr lang="ru-RU" sz="1700" dirty="0" smtClean="0">
                <a:latin typeface="Times New Roman" pitchFamily="18" charset="0"/>
                <a:cs typeface="Times New Roman" pitchFamily="18" charset="0"/>
              </a:rPr>
              <a:t>3. </a:t>
            </a:r>
            <a:r>
              <a:rPr lang="ru-RU" sz="1700" b="1" dirty="0" smtClean="0">
                <a:latin typeface="Times New Roman" pitchFamily="18" charset="0"/>
                <a:cs typeface="Times New Roman" pitchFamily="18" charset="0"/>
              </a:rPr>
              <a:t>Автоматическая (либо механическая) обработка полученных данных </a:t>
            </a:r>
            <a:r>
              <a:rPr lang="ru-RU" sz="1700" dirty="0" smtClean="0">
                <a:latin typeface="Times New Roman" pitchFamily="18" charset="0"/>
                <a:cs typeface="Times New Roman" pitchFamily="18" charset="0"/>
              </a:rPr>
              <a:t>по соблюдению  законодательства в сфере образования и лицензирования, в том числе с использованием данных информационных систем Департамента образования города Москвы, и присвоение подконтрольным объектам категории риска (1, 2, 3 категория)</a:t>
            </a:r>
          </a:p>
          <a:p>
            <a:pPr algn="just">
              <a:buNone/>
            </a:pPr>
            <a:endParaRPr lang="ru-RU" sz="1700" dirty="0" smtClean="0">
              <a:latin typeface="Times New Roman" pitchFamily="18" charset="0"/>
              <a:cs typeface="Times New Roman" pitchFamily="18" charset="0"/>
            </a:endParaRPr>
          </a:p>
          <a:p>
            <a:pPr algn="just">
              <a:buNone/>
            </a:pPr>
            <a:r>
              <a:rPr lang="ru-RU" sz="1700" dirty="0" smtClean="0">
                <a:latin typeface="Times New Roman" pitchFamily="18" charset="0"/>
                <a:cs typeface="Times New Roman" pitchFamily="18" charset="0"/>
              </a:rPr>
              <a:t>4. Формирование ежегодного плана проведения проверок на основе присвоенной подконтрольному объекту категории риска (в план включаются объекты контроля с высокой категорией риска) и результатов добровольного декларирования соответствия</a:t>
            </a:r>
          </a:p>
          <a:p>
            <a:pPr algn="just">
              <a:buNone/>
            </a:pPr>
            <a:endParaRPr lang="ru-RU" sz="1700" dirty="0" smtClean="0">
              <a:latin typeface="Times New Roman" pitchFamily="18" charset="0"/>
              <a:cs typeface="Times New Roman" pitchFamily="18" charset="0"/>
            </a:endParaRPr>
          </a:p>
          <a:p>
            <a:pPr algn="just">
              <a:buNone/>
            </a:pPr>
            <a:r>
              <a:rPr lang="ru-RU" sz="1700" dirty="0" smtClean="0">
                <a:latin typeface="Times New Roman" pitchFamily="18" charset="0"/>
                <a:cs typeface="Times New Roman" pitchFamily="18" charset="0"/>
              </a:rPr>
              <a:t>5. Утверждение и реализация плана мероприятий по предупреждению нарушений законодательства в сфере образования и лицензирования</a:t>
            </a:r>
          </a:p>
        </p:txBody>
      </p:sp>
      <p:sp>
        <p:nvSpPr>
          <p:cNvPr id="4" name="Номер слайда 3"/>
          <p:cNvSpPr>
            <a:spLocks noGrp="1"/>
          </p:cNvSpPr>
          <p:nvPr>
            <p:ph type="sldNum" sz="quarter" idx="12"/>
          </p:nvPr>
        </p:nvSpPr>
        <p:spPr/>
        <p:txBody>
          <a:bodyPr/>
          <a:lstStyle/>
          <a:p>
            <a:fld id="{2F30EEDA-3F9B-4B51-BC52-33CE02A86ADD}" type="slidenum">
              <a:rPr lang="ru-RU" altLang="ru-RU" smtClean="0"/>
              <a:pPr/>
              <a:t>20</a:t>
            </a:fld>
            <a:endParaRPr lang="ru-RU" altLang="ru-RU"/>
          </a:p>
        </p:txBody>
      </p:sp>
      <p:pic>
        <p:nvPicPr>
          <p:cNvPr id="5" name="Рисунок 4"/>
          <p:cNvPicPr/>
          <p:nvPr/>
        </p:nvPicPr>
        <p:blipFill rotWithShape="1">
          <a:blip r:embed="rId2" cstate="print"/>
          <a:srcRect t="9752" r="66417" b="45617"/>
          <a:stretch/>
        </p:blipFill>
        <p:spPr bwMode="auto">
          <a:xfrm>
            <a:off x="539552" y="332656"/>
            <a:ext cx="864096" cy="792088"/>
          </a:xfrm>
          <a:prstGeom prst="rect">
            <a:avLst/>
          </a:prstGeom>
          <a:ln>
            <a:noFill/>
          </a:ln>
          <a:extLst>
            <a:ext uri="{53640926-AAD7-44D8-BBD7-CCE9431645EC}">
              <a14:shadowObscured xmlns:a14="http://schemas.microsoft.com/office/drawing/2010/main" xmlns=""/>
            </a:ext>
          </a:extLst>
        </p:spPr>
      </p:pic>
    </p:spTree>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endParaRPr lang="ru-RU" sz="1600" b="1" dirty="0" smtClean="0">
              <a:latin typeface="Times New Roman" pitchFamily="18" charset="0"/>
              <a:cs typeface="Times New Roman" pitchFamily="18" charset="0"/>
            </a:endParaRPr>
          </a:p>
          <a:p>
            <a:pPr algn="ctr" eaLnBrk="1" hangingPunct="1"/>
            <a:r>
              <a:rPr lang="ru-RU" sz="1600" b="1" dirty="0" smtClean="0">
                <a:latin typeface="Times New Roman" pitchFamily="18" charset="0"/>
                <a:cs typeface="Times New Roman" pitchFamily="18" charset="0"/>
              </a:rPr>
              <a:t>Постановление </a:t>
            </a:r>
            <a:r>
              <a:rPr lang="ru-RU" sz="1600" b="1" dirty="0" smtClean="0">
                <a:latin typeface="Times New Roman" pitchFamily="18" charset="0"/>
                <a:cs typeface="Times New Roman" pitchFamily="18" charset="0"/>
              </a:rPr>
              <a:t>Правительства РФ от 17.08.2016 N </a:t>
            </a:r>
            <a:r>
              <a:rPr lang="ru-RU" sz="1600" b="1" dirty="0" smtClean="0">
                <a:latin typeface="Times New Roman" pitchFamily="18" charset="0"/>
                <a:cs typeface="Times New Roman" pitchFamily="18" charset="0"/>
              </a:rPr>
              <a:t>806 </a:t>
            </a:r>
            <a:r>
              <a:rPr lang="ru-RU" sz="1600" b="1" dirty="0" smtClean="0">
                <a:latin typeface="Times New Roman" pitchFamily="18" charset="0"/>
                <a:cs typeface="Times New Roman" pitchFamily="18" charset="0"/>
              </a:rPr>
              <a:t>«О применении риск-ориентированного подхода при организации отдельных видов государственного контроля (надзора) и внесении изменений в некоторые акты Правительства Российской Федерации»</a:t>
            </a:r>
          </a:p>
          <a:p>
            <a:pPr algn="ctr" eaLnBrk="1" hangingPunct="1"/>
            <a:endParaRPr lang="ru-RU" sz="1600" b="1" dirty="0" smtClean="0">
              <a:latin typeface="Times New Roman" pitchFamily="18" charset="0"/>
              <a:cs typeface="Times New Roman" pitchFamily="18" charset="0"/>
            </a:endParaRPr>
          </a:p>
          <a:p>
            <a:pPr algn="ctr" eaLnBrk="1" hangingPunct="1"/>
            <a:endParaRPr lang="ru-RU" sz="2200" dirty="0" smtClean="0"/>
          </a:p>
          <a:p>
            <a:pPr algn="just"/>
            <a:r>
              <a:rPr lang="ru-RU" sz="1600" b="1" dirty="0" smtClean="0">
                <a:latin typeface="Times New Roman" pitchFamily="18" charset="0"/>
                <a:cs typeface="Times New Roman" pitchFamily="18" charset="0"/>
              </a:rPr>
              <a:t>Включение в ежегодный план проведения плановых проверок </a:t>
            </a:r>
            <a:r>
              <a:rPr lang="ru-RU" sz="1600" dirty="0" smtClean="0">
                <a:latin typeface="Times New Roman" pitchFamily="18" charset="0"/>
                <a:cs typeface="Times New Roman" pitchFamily="18" charset="0"/>
              </a:rPr>
              <a:t>юридических лиц и индивидуальных предпринимателей проверки в отношении объекта государственного контроля (надзора), </a:t>
            </a:r>
            <a:r>
              <a:rPr lang="ru-RU" sz="1600" b="1" dirty="0" smtClean="0">
                <a:latin typeface="Times New Roman" pitchFamily="18" charset="0"/>
                <a:cs typeface="Times New Roman" pitchFamily="18" charset="0"/>
              </a:rPr>
              <a:t>отнесенного к категориям чрезвычайно высокого, высокого, значительного риска или 1, 2, 3 классу опасности</a:t>
            </a:r>
            <a:r>
              <a:rPr lang="ru-RU" sz="1600" dirty="0" smtClean="0">
                <a:latin typeface="Times New Roman" pitchFamily="18" charset="0"/>
                <a:cs typeface="Times New Roman" pitchFamily="18" charset="0"/>
              </a:rPr>
              <a:t>, осуществляется при истечении в году проведения плановой проверки установленного положением о виде государственного контроля (надзора</a:t>
            </a:r>
            <a:r>
              <a:rPr lang="ru-RU" sz="1600" dirty="0" smtClean="0">
                <a:latin typeface="Times New Roman" pitchFamily="18" charset="0"/>
                <a:cs typeface="Times New Roman" pitchFamily="18" charset="0"/>
              </a:rPr>
              <a:t>).</a:t>
            </a:r>
            <a:endParaRPr lang="ru-RU" sz="1600" dirty="0" smtClean="0">
              <a:latin typeface="Times New Roman" pitchFamily="18" charset="0"/>
              <a:cs typeface="Times New Roman" pitchFamily="18" charset="0"/>
            </a:endParaRPr>
          </a:p>
          <a:p>
            <a:pPr algn="just"/>
            <a:endParaRPr lang="ru-RU" sz="1600" dirty="0" smtClean="0">
              <a:latin typeface="Times New Roman" pitchFamily="18" charset="0"/>
              <a:cs typeface="Times New Roman" pitchFamily="18" charset="0"/>
            </a:endParaRPr>
          </a:p>
          <a:p>
            <a:pPr algn="just"/>
            <a:r>
              <a:rPr lang="ru-RU" sz="1600" dirty="0" smtClean="0">
                <a:latin typeface="Times New Roman" pitchFamily="18" charset="0"/>
                <a:cs typeface="Times New Roman" pitchFamily="18" charset="0"/>
              </a:rPr>
              <a:t>Юридическое </a:t>
            </a:r>
            <a:r>
              <a:rPr lang="ru-RU" sz="1600" dirty="0" smtClean="0">
                <a:latin typeface="Times New Roman" pitchFamily="18" charset="0"/>
                <a:cs typeface="Times New Roman" pitchFamily="18" charset="0"/>
              </a:rPr>
              <a:t>лицо или индивидуальный предприниматель, являющиеся заявителями, </a:t>
            </a:r>
            <a:r>
              <a:rPr lang="ru-RU" sz="1600" b="1" dirty="0" smtClean="0">
                <a:latin typeface="Times New Roman" pitchFamily="18" charset="0"/>
                <a:cs typeface="Times New Roman" pitchFamily="18" charset="0"/>
              </a:rPr>
              <a:t>вправе подать в орган государственного контроля (надзора) заявление об изменении присвоенных ранее их деятельности и (или) используемым ими производственным объектам категории риска или класса опасности </a:t>
            </a:r>
            <a:r>
              <a:rPr lang="ru-RU" sz="1600" dirty="0" smtClean="0">
                <a:latin typeface="Times New Roman" pitchFamily="18" charset="0"/>
                <a:cs typeface="Times New Roman" pitchFamily="18" charset="0"/>
              </a:rPr>
              <a:t>по соответствующему виду государственного контроля (надзора)</a:t>
            </a:r>
          </a:p>
          <a:p>
            <a:pPr algn="just"/>
            <a:endParaRPr lang="ru-RU" sz="1600" dirty="0" smtClean="0">
              <a:latin typeface="Times New Roman" pitchFamily="18" charset="0"/>
              <a:cs typeface="Times New Roman" pitchFamily="18" charset="0"/>
            </a:endParaRPr>
          </a:p>
          <a:p>
            <a:pPr algn="just"/>
            <a:r>
              <a:rPr lang="ru-RU" sz="1600" b="1" dirty="0" smtClean="0">
                <a:latin typeface="Times New Roman" pitchFamily="18" charset="0"/>
                <a:cs typeface="Times New Roman" pitchFamily="18" charset="0"/>
              </a:rPr>
              <a:t>К </a:t>
            </a:r>
            <a:r>
              <a:rPr lang="ru-RU" sz="1600" b="1" dirty="0" smtClean="0">
                <a:latin typeface="Times New Roman" pitchFamily="18" charset="0"/>
                <a:cs typeface="Times New Roman" pitchFamily="18" charset="0"/>
              </a:rPr>
              <a:t>заявлению прилагаются документы о соответствии деятельности </a:t>
            </a:r>
            <a:r>
              <a:rPr lang="ru-RU" sz="1600" dirty="0" smtClean="0">
                <a:latin typeface="Times New Roman" pitchFamily="18" charset="0"/>
                <a:cs typeface="Times New Roman" pitchFamily="18" charset="0"/>
              </a:rPr>
              <a:t>юридического лица или индивидуального предпринимателя и (или) используемых ими производственных объектов критериям отнесения объектов государственного контроля (надзора) к определенной категории риска или определенному классу опасности, на присвоение которых претендует заявитель.</a:t>
            </a:r>
          </a:p>
          <a:p>
            <a:endParaRPr lang="ru-RU" dirty="0" smtClean="0">
              <a:latin typeface="Times New Roman" pitchFamily="18" charset="0"/>
              <a:cs typeface="Times New Roman" pitchFamily="18" charset="0"/>
            </a:endParaRPr>
          </a:p>
          <a:p>
            <a:pPr algn="ctr" eaLnBrk="1" hangingPunct="1"/>
            <a:endParaRPr lang="ru-RU" sz="22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Title 1"/>
          <p:cNvSpPr txBox="1">
            <a:spLocks/>
          </p:cNvSpPr>
          <p:nvPr/>
        </p:nvSpPr>
        <p:spPr bwMode="auto">
          <a:xfrm>
            <a:off x="195943" y="849085"/>
            <a:ext cx="8746445" cy="37882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endParaRPr lang="ru-RU" sz="1600" b="1" dirty="0" smtClean="0">
              <a:latin typeface="Times New Roman" pitchFamily="18" charset="0"/>
              <a:cs typeface="Times New Roman" pitchFamily="18" charset="0"/>
            </a:endParaRPr>
          </a:p>
          <a:p>
            <a:pPr algn="ctr" eaLnBrk="1" hangingPunct="1"/>
            <a:r>
              <a:rPr lang="ru-RU" sz="1600" dirty="0" smtClean="0">
                <a:latin typeface="Times New Roman" pitchFamily="18" charset="0"/>
                <a:cs typeface="Times New Roman" pitchFamily="18" charset="0"/>
              </a:rPr>
              <a:t>.</a:t>
            </a:r>
            <a:endParaRPr lang="ru-RU" sz="1600"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lgn="ctr" eaLnBrk="1" hangingPunct="1"/>
            <a:endParaRPr lang="ru-RU" sz="2200" dirty="0" smtClean="0"/>
          </a:p>
          <a:p>
            <a:pPr algn="ctr" eaLnBrk="1" hangingPunct="1"/>
            <a:endParaRPr lang="ru-RU" sz="2400" dirty="0" smtClean="0"/>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pic>
        <p:nvPicPr>
          <p:cNvPr id="2050" name="Picture 2"/>
          <p:cNvPicPr>
            <a:picLocks noChangeAspect="1" noChangeArrowheads="1"/>
          </p:cNvPicPr>
          <p:nvPr/>
        </p:nvPicPr>
        <p:blipFill>
          <a:blip r:embed="rId2"/>
          <a:srcRect/>
          <a:stretch>
            <a:fillRect/>
          </a:stretch>
        </p:blipFill>
        <p:spPr bwMode="auto">
          <a:xfrm>
            <a:off x="195943" y="1035424"/>
            <a:ext cx="8646459" cy="5553636"/>
          </a:xfrm>
          <a:prstGeom prst="rect">
            <a:avLst/>
          </a:prstGeom>
          <a:noFill/>
          <a:ln w="9525">
            <a:noFill/>
            <a:miter lim="800000"/>
            <a:headEnd/>
            <a:tailEnd/>
          </a:ln>
        </p:spPr>
      </p:pic>
      <p:sp>
        <p:nvSpPr>
          <p:cNvPr id="4" name="Прямоугольник 3"/>
          <p:cNvSpPr/>
          <p:nvPr/>
        </p:nvSpPr>
        <p:spPr>
          <a:xfrm>
            <a:off x="2997577" y="479753"/>
            <a:ext cx="2828531" cy="400110"/>
          </a:xfrm>
          <a:prstGeom prst="rect">
            <a:avLst/>
          </a:prstGeom>
        </p:spPr>
        <p:txBody>
          <a:bodyPr wrap="none">
            <a:spAutoFit/>
          </a:bodyPr>
          <a:lstStyle/>
          <a:p>
            <a:r>
              <a:rPr lang="en-US" sz="2000" b="1" dirty="0" smtClean="0">
                <a:latin typeface="Times New Roman" pitchFamily="18" charset="0"/>
                <a:cs typeface="Times New Roman" pitchFamily="18" charset="0"/>
              </a:rPr>
              <a:t>http://mosobrnadzor.ru/</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Title 1"/>
          <p:cNvSpPr txBox="1">
            <a:spLocks/>
          </p:cNvSpPr>
          <p:nvPr/>
        </p:nvSpPr>
        <p:spPr bwMode="auto">
          <a:xfrm>
            <a:off x="195943" y="849085"/>
            <a:ext cx="8746445" cy="5590904"/>
          </a:xfrm>
          <a:prstGeom prst="rect">
            <a:avLst/>
          </a:prstGeom>
          <a:noFill/>
          <a:ln w="9525">
            <a:noFill/>
            <a:miter lim="800000"/>
            <a:headEnd/>
            <a:tailEnd/>
          </a:ln>
        </p:spPr>
        <p:txBody>
          <a:bodyPr anchor="ctr"/>
          <a:lstStyle/>
          <a:p>
            <a:pPr algn="ctr" eaLnBrk="1" hangingPunct="1"/>
            <a:endParaRPr lang="ru-RU" sz="2800" dirty="0" smtClean="0"/>
          </a:p>
          <a:p>
            <a:pPr algn="ctr" eaLnBrk="1" hangingPunct="1"/>
            <a:endParaRPr lang="ru-RU" sz="2800" dirty="0" smtClean="0"/>
          </a:p>
          <a:p>
            <a:pPr algn="ctr" eaLnBrk="1" hangingPunct="1"/>
            <a:endParaRPr lang="ru-RU" sz="2800" dirty="0" smtClean="0"/>
          </a:p>
          <a:p>
            <a:pPr eaLnBrk="1" hangingPunct="1"/>
            <a:r>
              <a:rPr lang="ru-RU" sz="2000" dirty="0" smtClean="0">
                <a:latin typeface="Times New Roman" pitchFamily="18" charset="0"/>
                <a:cs typeface="Times New Roman" pitchFamily="18" charset="0"/>
              </a:rPr>
              <a:t>В 2015-2016 учебном году проведен эксперимент:</a:t>
            </a:r>
          </a:p>
          <a:p>
            <a:pPr eaLnBrk="1" hangingPunct="1"/>
            <a:endParaRPr lang="ru-RU" sz="2000" dirty="0" smtClean="0">
              <a:latin typeface="Times New Roman" pitchFamily="18" charset="0"/>
              <a:cs typeface="Times New Roman" pitchFamily="18" charset="0"/>
            </a:endParaRPr>
          </a:p>
          <a:p>
            <a:pPr eaLnBrk="1" hangingPunct="1"/>
            <a:r>
              <a:rPr lang="ru-RU" sz="2000" dirty="0" smtClean="0">
                <a:latin typeface="Times New Roman" pitchFamily="18" charset="0"/>
                <a:cs typeface="Times New Roman" pitchFamily="18" charset="0"/>
              </a:rPr>
              <a:t>Всего </a:t>
            </a:r>
            <a:r>
              <a:rPr lang="ru-RU" sz="2000" dirty="0" smtClean="0">
                <a:latin typeface="Times New Roman" pitchFamily="18" charset="0"/>
                <a:cs typeface="Times New Roman" pitchFamily="18" charset="0"/>
              </a:rPr>
              <a:t>по материалам самоанализа </a:t>
            </a:r>
            <a:r>
              <a:rPr lang="ru-RU" sz="2000" dirty="0" smtClean="0">
                <a:latin typeface="Times New Roman" pitchFamily="18" charset="0"/>
                <a:cs typeface="Times New Roman" pitchFamily="18" charset="0"/>
              </a:rPr>
              <a:t>образовательное учреждение могло </a:t>
            </a:r>
            <a:r>
              <a:rPr lang="ru-RU" sz="2000" dirty="0" smtClean="0">
                <a:latin typeface="Times New Roman" pitchFamily="18" charset="0"/>
                <a:cs typeface="Times New Roman" pitchFamily="18" charset="0"/>
              </a:rPr>
              <a:t>максимально </a:t>
            </a:r>
            <a:r>
              <a:rPr lang="ru-RU" sz="2000" dirty="0" smtClean="0">
                <a:latin typeface="Times New Roman" pitchFamily="18" charset="0"/>
                <a:cs typeface="Times New Roman" pitchFamily="18" charset="0"/>
              </a:rPr>
              <a:t>получить </a:t>
            </a:r>
            <a:r>
              <a:rPr lang="ru-RU" sz="2000" dirty="0" smtClean="0">
                <a:latin typeface="Times New Roman" pitchFamily="18" charset="0"/>
                <a:cs typeface="Times New Roman" pitchFamily="18" charset="0"/>
              </a:rPr>
              <a:t>105 </a:t>
            </a:r>
            <a:r>
              <a:rPr lang="ru-RU" sz="2000" dirty="0" smtClean="0">
                <a:latin typeface="Times New Roman" pitchFamily="18" charset="0"/>
                <a:cs typeface="Times New Roman" pitchFamily="18" charset="0"/>
              </a:rPr>
              <a:t>баллов.</a:t>
            </a:r>
          </a:p>
          <a:p>
            <a:pPr eaLnBrk="1" hangingPunct="1"/>
            <a:endParaRPr lang="ru-RU" sz="2000" dirty="0" smtClean="0">
              <a:latin typeface="Times New Roman" pitchFamily="18" charset="0"/>
              <a:cs typeface="Times New Roman" pitchFamily="18" charset="0"/>
            </a:endParaRPr>
          </a:p>
          <a:p>
            <a:pPr eaLnBrk="1" hangingPunct="1"/>
            <a:r>
              <a:rPr lang="ru-RU" sz="2000" dirty="0" smtClean="0">
                <a:latin typeface="Times New Roman" pitchFamily="18" charset="0"/>
                <a:cs typeface="Times New Roman" pitchFamily="18" charset="0"/>
              </a:rPr>
              <a:t>По итогам анализа сайтов образовательных учреждений последние были распределены на </a:t>
            </a:r>
            <a:r>
              <a:rPr lang="ru-RU" sz="2000" dirty="0" smtClean="0">
                <a:latin typeface="Times New Roman" pitchFamily="18" charset="0"/>
                <a:cs typeface="Times New Roman" pitchFamily="18" charset="0"/>
              </a:rPr>
              <a:t>три группы следующим образом: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 группа высокого </a:t>
            </a:r>
            <a:r>
              <a:rPr lang="ru-RU" sz="2000" dirty="0" smtClean="0">
                <a:latin typeface="Times New Roman" pitchFamily="18" charset="0"/>
                <a:cs typeface="Times New Roman" pitchFamily="18" charset="0"/>
              </a:rPr>
              <a:t>риска - набравшие </a:t>
            </a:r>
            <a:r>
              <a:rPr lang="ru-RU" sz="2000" dirty="0" smtClean="0">
                <a:latin typeface="Times New Roman" pitchFamily="18" charset="0"/>
                <a:cs typeface="Times New Roman" pitchFamily="18" charset="0"/>
              </a:rPr>
              <a:t>наименьшее кол-во баллов </a:t>
            </a:r>
            <a:r>
              <a:rPr lang="ru-RU" sz="2000" dirty="0" smtClean="0">
                <a:latin typeface="Times New Roman" pitchFamily="18" charset="0"/>
                <a:cs typeface="Times New Roman" pitchFamily="18" charset="0"/>
              </a:rPr>
              <a:t>от </a:t>
            </a:r>
            <a:r>
              <a:rPr lang="ru-RU" sz="2000" dirty="0" smtClean="0">
                <a:latin typeface="Times New Roman" pitchFamily="18" charset="0"/>
                <a:cs typeface="Times New Roman" pitchFamily="18" charset="0"/>
              </a:rPr>
              <a:t>0 до </a:t>
            </a:r>
            <a:r>
              <a:rPr lang="ru-RU" sz="2000" dirty="0" smtClean="0">
                <a:latin typeface="Times New Roman" pitchFamily="18" charset="0"/>
                <a:cs typeface="Times New Roman" pitchFamily="18" charset="0"/>
              </a:rPr>
              <a:t>35;</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2 группа среднего риска - </a:t>
            </a:r>
            <a:r>
              <a:rPr lang="ru-RU" sz="2000" dirty="0" smtClean="0">
                <a:latin typeface="Times New Roman" pitchFamily="18" charset="0"/>
                <a:cs typeface="Times New Roman" pitchFamily="18" charset="0"/>
              </a:rPr>
              <a:t>набравшие </a:t>
            </a:r>
            <a:r>
              <a:rPr lang="ru-RU" sz="2000" dirty="0" smtClean="0">
                <a:latin typeface="Times New Roman" pitchFamily="18" charset="0"/>
                <a:cs typeface="Times New Roman" pitchFamily="18" charset="0"/>
              </a:rPr>
              <a:t>от 36 до 70 баллов;</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3 группа малого риска - </a:t>
            </a:r>
            <a:r>
              <a:rPr lang="ru-RU" sz="2000" dirty="0" smtClean="0">
                <a:latin typeface="Times New Roman" pitchFamily="18" charset="0"/>
                <a:cs typeface="Times New Roman" pitchFamily="18" charset="0"/>
              </a:rPr>
              <a:t>набравшие</a:t>
            </a:r>
            <a:r>
              <a:rPr lang="ru-RU" sz="2000" dirty="0" smtClean="0">
                <a:latin typeface="Times New Roman" pitchFamily="18" charset="0"/>
                <a:cs typeface="Times New Roman" pitchFamily="18" charset="0"/>
              </a:rPr>
              <a:t>  от 71 до 105 баллов</a:t>
            </a:r>
            <a:r>
              <a:rPr lang="ru-RU" sz="2000" dirty="0" smtClean="0">
                <a:latin typeface="Times New Roman" pitchFamily="18" charset="0"/>
                <a:cs typeface="Times New Roman" pitchFamily="18" charset="0"/>
              </a:rPr>
              <a:t>.</a:t>
            </a:r>
          </a:p>
          <a:p>
            <a:pPr eaLnBrk="1" hangingPunct="1"/>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первую </a:t>
            </a:r>
            <a:r>
              <a:rPr lang="ru-RU" sz="2000" dirty="0" smtClean="0">
                <a:latin typeface="Times New Roman" pitchFamily="18" charset="0"/>
                <a:cs typeface="Times New Roman" pitchFamily="18" charset="0"/>
              </a:rPr>
              <a:t>очередь </a:t>
            </a:r>
            <a:r>
              <a:rPr lang="ru-RU" sz="2000" dirty="0" smtClean="0">
                <a:latin typeface="Times New Roman" pitchFamily="18" charset="0"/>
                <a:cs typeface="Times New Roman" pitchFamily="18" charset="0"/>
              </a:rPr>
              <a:t>включаются </a:t>
            </a:r>
            <a:r>
              <a:rPr lang="ru-RU" sz="2000" dirty="0" smtClean="0">
                <a:latin typeface="Times New Roman" pitchFamily="18" charset="0"/>
                <a:cs typeface="Times New Roman" pitchFamily="18" charset="0"/>
              </a:rPr>
              <a:t>в план проверок </a:t>
            </a:r>
            <a:r>
              <a:rPr lang="ru-RU" sz="2000" dirty="0" smtClean="0">
                <a:latin typeface="Times New Roman" pitchFamily="18" charset="0"/>
                <a:cs typeface="Times New Roman" pitchFamily="18" charset="0"/>
              </a:rPr>
              <a:t>образовательные учреждения </a:t>
            </a:r>
            <a:r>
              <a:rPr lang="ru-RU" sz="2000" dirty="0" smtClean="0">
                <a:latin typeface="Times New Roman" pitchFamily="18" charset="0"/>
                <a:cs typeface="Times New Roman" pitchFamily="18" charset="0"/>
              </a:rPr>
              <a:t>из группы высокого риска, затем </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из группы среднего </a:t>
            </a:r>
            <a:r>
              <a:rPr lang="ru-RU" sz="2000" dirty="0" smtClean="0">
                <a:latin typeface="Times New Roman" pitchFamily="18" charset="0"/>
                <a:cs typeface="Times New Roman" pitchFamily="18" charset="0"/>
              </a:rPr>
              <a:t>риска, начиная </a:t>
            </a:r>
            <a:r>
              <a:rPr lang="ru-RU" sz="2000" dirty="0" smtClean="0">
                <a:latin typeface="Times New Roman" pitchFamily="18" charset="0"/>
                <a:cs typeface="Times New Roman" pitchFamily="18" charset="0"/>
              </a:rPr>
              <a:t>с </a:t>
            </a:r>
            <a:r>
              <a:rPr lang="ru-RU" sz="2000" dirty="0" smtClean="0">
                <a:latin typeface="Times New Roman" pitchFamily="18" charset="0"/>
                <a:cs typeface="Times New Roman" pitchFamily="18" charset="0"/>
              </a:rPr>
              <a:t>36 баллов.</a:t>
            </a:r>
          </a:p>
          <a:p>
            <a:pPr eaLnBrk="1" hangingPunct="1"/>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a:t>
            </a:r>
            <a:r>
              <a:rPr lang="ru-RU" sz="2000" dirty="0" smtClean="0">
                <a:latin typeface="Times New Roman" pitchFamily="18" charset="0"/>
                <a:cs typeface="Times New Roman" pitchFamily="18" charset="0"/>
              </a:rPr>
              <a:t>последнюю очередь </a:t>
            </a:r>
            <a:r>
              <a:rPr lang="ru-RU" sz="2000" dirty="0" smtClean="0">
                <a:latin typeface="Times New Roman" pitchFamily="18" charset="0"/>
                <a:cs typeface="Times New Roman" pitchFamily="18" charset="0"/>
              </a:rPr>
              <a:t>в план проверок включаются образовательные учреждения, </a:t>
            </a:r>
            <a:r>
              <a:rPr lang="ru-RU" sz="2000" dirty="0" smtClean="0">
                <a:latin typeface="Times New Roman" pitchFamily="18" charset="0"/>
                <a:cs typeface="Times New Roman" pitchFamily="18" charset="0"/>
              </a:rPr>
              <a:t>набравшие от 71 до 105 баллов.</a:t>
            </a:r>
            <a:br>
              <a:rPr lang="ru-RU" sz="2000" dirty="0" smtClean="0">
                <a:latin typeface="Times New Roman" pitchFamily="18" charset="0"/>
                <a:cs typeface="Times New Roman" pitchFamily="18" charset="0"/>
              </a:rPr>
            </a:br>
            <a:endParaRPr lang="ru-RU" sz="2000" dirty="0" smtClean="0">
              <a:latin typeface="Times New Roman" pitchFamily="18" charset="0"/>
              <a:cs typeface="Times New Roman" pitchFamily="18" charset="0"/>
            </a:endParaRPr>
          </a:p>
          <a:p>
            <a:pPr algn="ctr" eaLnBrk="1" hangingPunct="1"/>
            <a:endParaRPr lang="ru-RU" sz="2400" dirty="0" smtClean="0"/>
          </a:p>
          <a:p>
            <a:pPr algn="ctr" eaLnBrk="1" hangingPunct="1"/>
            <a:endParaRPr lang="ru-RU" sz="2400" dirty="0" smtClean="0"/>
          </a:p>
          <a:p>
            <a:pPr algn="ctr" eaLnBrk="1" hangingPunct="1"/>
            <a:r>
              <a:rPr lang="ru-RU" altLang="ru-RU" sz="3600" b="1" dirty="0" smtClean="0">
                <a:solidFill>
                  <a:srgbClr val="000066"/>
                </a:solidFill>
                <a:latin typeface="Myriad Pro Semibold" charset="0"/>
              </a:rPr>
              <a:t/>
            </a:r>
            <a:br>
              <a:rPr lang="ru-RU" altLang="ru-RU" sz="3600" b="1" dirty="0" smtClean="0">
                <a:solidFill>
                  <a:srgbClr val="000066"/>
                </a:solidFill>
                <a:latin typeface="Myriad Pro Semibold" charset="0"/>
              </a:rPr>
            </a:br>
            <a:endParaRPr lang="en-US" altLang="ru-RU" sz="3600" b="1" dirty="0">
              <a:solidFill>
                <a:srgbClr val="21386F"/>
              </a:solidFill>
              <a:latin typeface="Myriad Pro Semibold" charset="0"/>
            </a:endParaRPr>
          </a:p>
        </p:txBody>
      </p:sp>
      <p:pic>
        <p:nvPicPr>
          <p:cNvPr id="3" name="Рисунок 2"/>
          <p:cNvPicPr/>
          <p:nvPr/>
        </p:nvPicPr>
        <p:blipFill rotWithShape="1">
          <a:blip r:embed="rId2" cstate="print"/>
          <a:srcRect t="9752" r="66417" b="45617"/>
          <a:stretch/>
        </p:blipFill>
        <p:spPr bwMode="auto">
          <a:xfrm>
            <a:off x="7765006" y="5773093"/>
            <a:ext cx="1378994" cy="1084907"/>
          </a:xfrm>
          <a:prstGeom prst="rect">
            <a:avLst/>
          </a:prstGeom>
          <a:ln>
            <a:noFill/>
          </a:ln>
          <a:extLst>
            <a:ext uri="{53640926-AAD7-44D8-BBD7-CCE9431645EC}">
              <a14:shadowObscured xmlns:a14="http://schemas.microsoft.com/office/drawing/2010/main" xmln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8" name="Прямая соединительная линия 7"/>
          <p:cNvCxnSpPr/>
          <p:nvPr/>
        </p:nvCxnSpPr>
        <p:spPr>
          <a:xfrm>
            <a:off x="2288712" y="106734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20" name="Rectangle 2"/>
          <p:cNvSpPr>
            <a:spLocks noGrp="1" noChangeArrowheads="1"/>
          </p:cNvSpPr>
          <p:nvPr>
            <p:ph type="title"/>
          </p:nvPr>
        </p:nvSpPr>
        <p:spPr>
          <a:xfrm>
            <a:off x="1331640" y="113178"/>
            <a:ext cx="7704856" cy="939558"/>
          </a:xfrm>
        </p:spPr>
        <p:txBody>
          <a:bodyPr/>
          <a:lstStyle/>
          <a:p>
            <a:r>
              <a:rPr lang="ru-RU" altLang="ru-RU" sz="2000" b="1" dirty="0">
                <a:solidFill>
                  <a:schemeClr val="tx1"/>
                </a:solidFill>
                <a:latin typeface="Times New Roman" pitchFamily="18" charset="0"/>
                <a:cs typeface="Times New Roman" pitchFamily="18" charset="0"/>
              </a:rPr>
              <a:t>Ожидаемые результаты  </a:t>
            </a:r>
            <a:r>
              <a:rPr lang="ru-RU" altLang="ru-RU" sz="2000" b="1" dirty="0" smtClean="0">
                <a:solidFill>
                  <a:schemeClr val="tx1"/>
                </a:solidFill>
                <a:latin typeface="Times New Roman" pitchFamily="18" charset="0"/>
                <a:cs typeface="Times New Roman" pitchFamily="18" charset="0"/>
              </a:rPr>
              <a:t>о</a:t>
            </a:r>
            <a:r>
              <a:rPr lang="ru-RU" sz="2000" b="1" dirty="0" smtClean="0">
                <a:latin typeface="Times New Roman" pitchFamily="18" charset="0"/>
                <a:cs typeface="Times New Roman" pitchFamily="18" charset="0"/>
              </a:rPr>
              <a:t>т внедрения модели осуществления контрольно-надзорной деятельности в сфере образования на основе риск-ориентированного подхода </a:t>
            </a:r>
            <a:endParaRPr lang="ru-RU" altLang="ru-RU" sz="2000" b="1" dirty="0" smtClean="0">
              <a:solidFill>
                <a:schemeClr val="tx1"/>
              </a:solidFill>
              <a:latin typeface="Times New Roman" pitchFamily="18" charset="0"/>
              <a:ea typeface="Segoe UI Emoji" panose="020B0502040204020203" pitchFamily="34" charset="0"/>
              <a:cs typeface="Times New Roman" pitchFamily="18" charset="0"/>
            </a:endParaRPr>
          </a:p>
        </p:txBody>
      </p:sp>
      <p:pic>
        <p:nvPicPr>
          <p:cNvPr id="11" name="Рисунок 10"/>
          <p:cNvPicPr/>
          <p:nvPr/>
        </p:nvPicPr>
        <p:blipFill rotWithShape="1">
          <a:blip r:embed="rId4" cstate="print"/>
          <a:srcRect t="9752" r="66417" b="45617"/>
          <a:stretch/>
        </p:blipFill>
        <p:spPr bwMode="auto">
          <a:xfrm>
            <a:off x="290631" y="98574"/>
            <a:ext cx="969001" cy="738138"/>
          </a:xfrm>
          <a:prstGeom prst="rect">
            <a:avLst/>
          </a:prstGeom>
          <a:ln>
            <a:noFill/>
          </a:ln>
          <a:extLst>
            <a:ext uri="{53640926-AAD7-44D8-BBD7-CCE9431645EC}">
              <a14:shadowObscured xmlns:a14="http://schemas.microsoft.com/office/drawing/2010/main" xmlns=""/>
            </a:ext>
          </a:extLst>
        </p:spPr>
      </p:pic>
      <p:sp>
        <p:nvSpPr>
          <p:cNvPr id="6" name="Rectangle 1"/>
          <p:cNvSpPr>
            <a:spLocks noChangeArrowheads="1"/>
          </p:cNvSpPr>
          <p:nvPr/>
        </p:nvSpPr>
        <p:spPr bwMode="auto">
          <a:xfrm>
            <a:off x="251520" y="1486962"/>
            <a:ext cx="8642350" cy="4829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indent="449263" eaLnBrk="0" hangingPunct="0">
              <a:spcBef>
                <a:spcPct val="20000"/>
              </a:spcBef>
              <a:buFont typeface="Arial" pitchFamily="34" charset="0"/>
              <a:buChar char="•"/>
              <a:defRPr sz="3200">
                <a:solidFill>
                  <a:schemeClr val="tx1"/>
                </a:solidFill>
                <a:latin typeface="Calibri" pitchFamily="34" charset="0"/>
              </a:defRPr>
            </a:lvl1pPr>
            <a:lvl2pPr indent="449263"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pPr>
            <a:r>
              <a:rPr lang="ru-RU" sz="1900" dirty="0" smtClean="0">
                <a:latin typeface="Times New Roman" pitchFamily="18" charset="0"/>
                <a:cs typeface="Times New Roman" pitchFamily="18" charset="0"/>
              </a:rPr>
              <a:t>Переориентации контроля (надзора) на превентивные меры и общественно полезные результаты проверок</a:t>
            </a:r>
          </a:p>
          <a:p>
            <a:pPr algn="just">
              <a:buNone/>
            </a:pPr>
            <a:endParaRPr lang="ru-RU" sz="1900" dirty="0" smtClean="0">
              <a:latin typeface="Times New Roman" pitchFamily="18" charset="0"/>
              <a:cs typeface="Times New Roman" pitchFamily="18" charset="0"/>
            </a:endParaRPr>
          </a:p>
          <a:p>
            <a:pPr algn="just">
              <a:buNone/>
            </a:pPr>
            <a:r>
              <a:rPr lang="ru-RU" sz="1900" dirty="0" smtClean="0">
                <a:latin typeface="Times New Roman" pitchFamily="18" charset="0"/>
                <a:cs typeface="Times New Roman" pitchFamily="18" charset="0"/>
              </a:rPr>
              <a:t>Повышение эффективности контроля (надзора) за счет реализации процедур прогнозирования и планирования проверочных мероприятий с одновременным мониторингом ситуации, анализом и предупреждением рисков</a:t>
            </a:r>
          </a:p>
          <a:p>
            <a:pPr algn="just">
              <a:buNone/>
            </a:pPr>
            <a:endParaRPr lang="ru-RU" sz="1900" dirty="0" smtClean="0">
              <a:latin typeface="Times New Roman" pitchFamily="18" charset="0"/>
              <a:cs typeface="Times New Roman" pitchFamily="18" charset="0"/>
            </a:endParaRPr>
          </a:p>
          <a:p>
            <a:pPr algn="just">
              <a:buNone/>
            </a:pPr>
            <a:r>
              <a:rPr lang="ru-RU" sz="1900" dirty="0" smtClean="0">
                <a:latin typeface="Times New Roman" pitchFamily="18" charset="0"/>
                <a:cs typeface="Times New Roman" pitchFamily="18" charset="0"/>
              </a:rPr>
              <a:t>Формирование правовой компетенции руководителей организаций, осуществляющих образовательную деятельность, которые заинтересованы в соблюдении законодательства и декларируют свое соответствие установленным требованиям и нормам</a:t>
            </a:r>
          </a:p>
          <a:p>
            <a:pPr algn="just">
              <a:buNone/>
            </a:pPr>
            <a:endParaRPr lang="ru-RU" sz="1900" dirty="0" smtClean="0">
              <a:latin typeface="Times New Roman" pitchFamily="18" charset="0"/>
              <a:cs typeface="Times New Roman" pitchFamily="18" charset="0"/>
            </a:endParaRPr>
          </a:p>
          <a:p>
            <a:pPr algn="just">
              <a:buNone/>
            </a:pPr>
            <a:r>
              <a:rPr lang="ru-RU" sz="1900" dirty="0" smtClean="0">
                <a:latin typeface="Times New Roman" pitchFamily="18" charset="0"/>
                <a:cs typeface="Times New Roman" pitchFamily="18" charset="0"/>
              </a:rPr>
              <a:t>Рациональное расходование бюджетных средств за счет сокращения малоэффективных контрольных мероприятий в отношении объектов, соблюдающих законодательство об образовании и лицензировании</a:t>
            </a:r>
            <a:endParaRPr lang="ru-RU" sz="1900"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xmlns="" val="653776403"/>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8" name="Прямая соединительная линия 7"/>
          <p:cNvCxnSpPr/>
          <p:nvPr/>
        </p:nvCxnSpPr>
        <p:spPr>
          <a:xfrm>
            <a:off x="2288712" y="106734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sp>
        <p:nvSpPr>
          <p:cNvPr id="20" name="Rectangle 2"/>
          <p:cNvSpPr>
            <a:spLocks noGrp="1" noChangeArrowheads="1"/>
          </p:cNvSpPr>
          <p:nvPr>
            <p:ph type="title"/>
          </p:nvPr>
        </p:nvSpPr>
        <p:spPr>
          <a:xfrm>
            <a:off x="1691680" y="113178"/>
            <a:ext cx="7344816" cy="1011566"/>
          </a:xfrm>
        </p:spPr>
        <p:txBody>
          <a:bodyPr/>
          <a:lstStyle/>
          <a:p>
            <a:r>
              <a:rPr lang="ru-RU" sz="1800" b="1" dirty="0" smtClean="0">
                <a:latin typeface="Times New Roman" pitchFamily="18" charset="0"/>
                <a:cs typeface="Times New Roman" pitchFamily="18" charset="0"/>
              </a:rPr>
              <a:t>Преимущества использования модели осуществления контрольно-надзорной деятельности в сфере образования на основе риск-ориентированного подхода</a:t>
            </a:r>
            <a:endParaRPr lang="ru-RU" sz="1800" dirty="0">
              <a:latin typeface="Times New Roman" pitchFamily="18" charset="0"/>
              <a:cs typeface="Times New Roman" pitchFamily="18" charset="0"/>
            </a:endParaRPr>
          </a:p>
        </p:txBody>
      </p:sp>
      <p:pic>
        <p:nvPicPr>
          <p:cNvPr id="11" name="Рисунок 10"/>
          <p:cNvPicPr/>
          <p:nvPr/>
        </p:nvPicPr>
        <p:blipFill rotWithShape="1">
          <a:blip r:embed="rId4" cstate="print"/>
          <a:srcRect t="9752" r="66417" b="45617"/>
          <a:stretch/>
        </p:blipFill>
        <p:spPr bwMode="auto">
          <a:xfrm>
            <a:off x="290631" y="98574"/>
            <a:ext cx="1185025" cy="882154"/>
          </a:xfrm>
          <a:prstGeom prst="rect">
            <a:avLst/>
          </a:prstGeom>
          <a:ln>
            <a:noFill/>
          </a:ln>
          <a:extLst>
            <a:ext uri="{53640926-AAD7-44D8-BBD7-CCE9431645EC}">
              <a14:shadowObscured xmlns:a14="http://schemas.microsoft.com/office/drawing/2010/main" xmlns=""/>
            </a:ext>
          </a:extLst>
        </p:spPr>
      </p:pic>
      <p:sp>
        <p:nvSpPr>
          <p:cNvPr id="7" name="Rectangle 1"/>
          <p:cNvSpPr>
            <a:spLocks noChangeArrowheads="1"/>
          </p:cNvSpPr>
          <p:nvPr/>
        </p:nvSpPr>
        <p:spPr bwMode="auto">
          <a:xfrm>
            <a:off x="382192" y="1973396"/>
            <a:ext cx="8642350" cy="38472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indent="449263" eaLnBrk="0" hangingPunct="0">
              <a:spcBef>
                <a:spcPct val="20000"/>
              </a:spcBef>
              <a:buFont typeface="Arial" pitchFamily="34" charset="0"/>
              <a:buChar char="•"/>
              <a:defRPr sz="3200">
                <a:solidFill>
                  <a:schemeClr val="tx1"/>
                </a:solidFill>
                <a:latin typeface="Calibri" pitchFamily="34" charset="0"/>
              </a:defRPr>
            </a:lvl1pPr>
            <a:lvl2pPr indent="449263"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just">
              <a:buNone/>
            </a:pPr>
            <a:r>
              <a:rPr lang="ru-RU" sz="2000" dirty="0" smtClean="0">
                <a:latin typeface="Times New Roman" pitchFamily="18" charset="0"/>
                <a:cs typeface="Times New Roman" pitchFamily="18" charset="0"/>
              </a:rPr>
              <a:t>Переориентация контроля (надзора) на объекты повышенного риска</a:t>
            </a:r>
          </a:p>
          <a:p>
            <a:pPr algn="just">
              <a:buNone/>
            </a:pPr>
            <a:endParaRPr lang="ru-RU" sz="2000" dirty="0" smtClean="0">
              <a:latin typeface="Times New Roman" pitchFamily="18" charset="0"/>
              <a:cs typeface="Times New Roman" pitchFamily="18" charset="0"/>
            </a:endParaRPr>
          </a:p>
          <a:p>
            <a:pPr algn="just">
              <a:buNone/>
            </a:pPr>
            <a:r>
              <a:rPr lang="ru-RU" sz="2000" dirty="0" smtClean="0">
                <a:latin typeface="Times New Roman" pitchFamily="18" charset="0"/>
                <a:cs typeface="Times New Roman" pitchFamily="18" charset="0"/>
              </a:rPr>
              <a:t>Отсутствие плановых проверок для объектов низкого риска, </a:t>
            </a:r>
            <a:r>
              <a:rPr lang="ru-RU" sz="2000" dirty="0" smtClean="0">
                <a:latin typeface="Times New Roman" pitchFamily="18" charset="0"/>
                <a:cs typeface="Times New Roman" pitchFamily="18" charset="0"/>
              </a:rPr>
              <a:t>«законопослушных» </a:t>
            </a:r>
            <a:r>
              <a:rPr lang="ru-RU" sz="2000" dirty="0" smtClean="0">
                <a:latin typeface="Times New Roman" pitchFamily="18" charset="0"/>
                <a:cs typeface="Times New Roman" pitchFamily="18" charset="0"/>
              </a:rPr>
              <a:t>организаций и индивидуальных предпринимателей</a:t>
            </a:r>
          </a:p>
          <a:p>
            <a:pPr algn="just">
              <a:buFont typeface="Wingdings" pitchFamily="2" charset="2"/>
              <a:buChar char="q"/>
            </a:pPr>
            <a:endParaRPr lang="ru-RU" sz="2000" dirty="0" smtClean="0">
              <a:latin typeface="Times New Roman" pitchFamily="18" charset="0"/>
              <a:cs typeface="Times New Roman" pitchFamily="18" charset="0"/>
            </a:endParaRPr>
          </a:p>
          <a:p>
            <a:pPr algn="just">
              <a:buNone/>
            </a:pPr>
            <a:r>
              <a:rPr lang="ru-RU" sz="2000" dirty="0" smtClean="0">
                <a:latin typeface="Times New Roman" pitchFamily="18" charset="0"/>
                <a:cs typeface="Times New Roman" pitchFamily="18" charset="0"/>
              </a:rPr>
              <a:t>Сокращение избыточных административных издержек и повышение эффективности использования материальных, временных, человеческих ресурсов при проведении проверок</a:t>
            </a:r>
          </a:p>
          <a:p>
            <a:pPr algn="just">
              <a:buNone/>
            </a:pPr>
            <a:endParaRPr lang="ru-RU" sz="2000" dirty="0" smtClean="0">
              <a:latin typeface="Times New Roman" pitchFamily="18" charset="0"/>
              <a:cs typeface="Times New Roman" pitchFamily="18" charset="0"/>
            </a:endParaRPr>
          </a:p>
          <a:p>
            <a:pPr algn="just">
              <a:buNone/>
            </a:pPr>
            <a:r>
              <a:rPr lang="ru-RU" sz="2000" dirty="0" smtClean="0">
                <a:latin typeface="Times New Roman" pitchFamily="18" charset="0"/>
                <a:cs typeface="Times New Roman" pitchFamily="18" charset="0"/>
              </a:rPr>
              <a:t>Снижение количества проверок при одновременном повышении результативности контроля (надзора) </a:t>
            </a:r>
            <a:endParaRPr lang="ru-RU" sz="2000"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xmlns="" val="1081019672"/>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9144000" cy="142875"/>
          </a:xfrm>
          <a:prstGeom prst="rect">
            <a:avLst/>
          </a:prstGeom>
          <a:solidFill>
            <a:srgbClr val="F269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sp>
        <p:nvSpPr>
          <p:cNvPr id="9" name="Прямоугольник 8"/>
          <p:cNvSpPr/>
          <p:nvPr/>
        </p:nvSpPr>
        <p:spPr>
          <a:xfrm>
            <a:off x="0" y="6715125"/>
            <a:ext cx="9144000" cy="142875"/>
          </a:xfrm>
          <a:prstGeom prst="rect">
            <a:avLst/>
          </a:prstGeom>
          <a:solidFill>
            <a:srgbClr val="4DB8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a:p>
        </p:txBody>
      </p:sp>
      <p:pic>
        <p:nvPicPr>
          <p:cNvPr id="1028" name="Picture 4"/>
          <p:cNvPicPr>
            <a:picLocks noChangeAspect="1" noChangeArrowheads="1"/>
          </p:cNvPicPr>
          <p:nvPr/>
        </p:nvPicPr>
        <p:blipFill>
          <a:blip r:embed="rId2"/>
          <a:srcRect/>
          <a:stretch>
            <a:fillRect/>
          </a:stretch>
        </p:blipFill>
        <p:spPr bwMode="auto">
          <a:xfrm>
            <a:off x="0" y="142876"/>
            <a:ext cx="9144000" cy="5124768"/>
          </a:xfrm>
          <a:prstGeom prst="rect">
            <a:avLst/>
          </a:prstGeom>
          <a:noFill/>
          <a:ln w="9525">
            <a:noFill/>
            <a:miter lim="800000"/>
            <a:headEnd/>
            <a:tailEnd/>
          </a:ln>
        </p:spPr>
      </p:pic>
      <p:pic>
        <p:nvPicPr>
          <p:cNvPr id="12" name="Picture 2" descr="http://cs540109.vk.me/c418216/v418216039/551b/HF35jvz-6e0.jpg"/>
          <p:cNvPicPr>
            <a:picLocks noChangeAspect="1" noChangeArrowheads="1"/>
          </p:cNvPicPr>
          <p:nvPr/>
        </p:nvPicPr>
        <p:blipFill>
          <a:blip r:embed="rId3"/>
          <a:srcRect/>
          <a:stretch>
            <a:fillRect/>
          </a:stretch>
        </p:blipFill>
        <p:spPr bwMode="auto">
          <a:xfrm>
            <a:off x="7359650" y="4727575"/>
            <a:ext cx="1784350" cy="17970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txBox="1">
            <a:spLocks noChangeArrowheads="1"/>
          </p:cNvSpPr>
          <p:nvPr/>
        </p:nvSpPr>
        <p:spPr bwMode="auto">
          <a:xfrm>
            <a:off x="250825" y="500063"/>
            <a:ext cx="8732838" cy="768350"/>
          </a:xfrm>
          <a:prstGeom prst="rect">
            <a:avLst/>
          </a:prstGeom>
          <a:noFill/>
          <a:ln w="9525">
            <a:noFill/>
            <a:miter lim="800000"/>
            <a:headEnd/>
            <a:tailEnd/>
          </a:ln>
        </p:spPr>
        <p:txBody>
          <a:bodyPr/>
          <a:lstStyle/>
          <a:p>
            <a:pPr algn="ctr"/>
            <a:r>
              <a:rPr lang="ru-RU" altLang="ru-RU" sz="2200" b="1" dirty="0">
                <a:latin typeface="Times New Roman" pitchFamily="18" charset="0"/>
                <a:cs typeface="Times New Roman" pitchFamily="18" charset="0"/>
              </a:rPr>
              <a:t>Федеральный закон от 26 декабря 2008 г. N 294-ФЗ </a:t>
            </a:r>
            <a:r>
              <a:rPr lang="ru-RU" altLang="ru-RU" sz="2200" b="1" dirty="0" smtClean="0">
                <a:latin typeface="Times New Roman" pitchFamily="18" charset="0"/>
                <a:cs typeface="Times New Roman" pitchFamily="18" charset="0"/>
              </a:rPr>
              <a:t>«О </a:t>
            </a:r>
            <a:r>
              <a:rPr lang="ru-RU" altLang="ru-RU" sz="2200" b="1" dirty="0">
                <a:latin typeface="Times New Roman" pitchFamily="18" charset="0"/>
                <a:cs typeface="Times New Roman" pitchFamily="18" charset="0"/>
              </a:rPr>
              <a:t>защите прав юридических лиц и индивидуальных предпринимателей при осуществлении государственного контроля (надзора) и муниципального </a:t>
            </a:r>
            <a:r>
              <a:rPr lang="ru-RU" altLang="ru-RU" sz="2200" b="1" dirty="0" smtClean="0">
                <a:latin typeface="Times New Roman" pitchFamily="18" charset="0"/>
                <a:cs typeface="Times New Roman" pitchFamily="18" charset="0"/>
              </a:rPr>
              <a:t>контроля»</a:t>
            </a:r>
            <a:r>
              <a:rPr lang="ru-RU" altLang="ru-RU" sz="2200" b="1" dirty="0"/>
              <a:t/>
            </a:r>
            <a:br>
              <a:rPr lang="ru-RU" altLang="ru-RU" sz="2200" b="1" dirty="0"/>
            </a:br>
            <a:r>
              <a:rPr lang="ru-RU" altLang="ru-RU" sz="2400" b="1" dirty="0"/>
              <a:t/>
            </a:r>
            <a:br>
              <a:rPr lang="ru-RU" altLang="ru-RU" sz="2400" b="1" dirty="0"/>
            </a:br>
            <a:endParaRPr lang="ru-RU" altLang="ru-RU" sz="2000" b="1" dirty="0">
              <a:solidFill>
                <a:schemeClr val="tx2"/>
              </a:solidFill>
              <a:latin typeface="Calibri" pitchFamily="34" charset="0"/>
            </a:endParaRPr>
          </a:p>
        </p:txBody>
      </p:sp>
      <p:sp>
        <p:nvSpPr>
          <p:cNvPr id="13316" name="TextBox 6"/>
          <p:cNvSpPr txBox="1">
            <a:spLocks noChangeArrowheads="1"/>
          </p:cNvSpPr>
          <p:nvPr/>
        </p:nvSpPr>
        <p:spPr bwMode="auto">
          <a:xfrm>
            <a:off x="250825" y="2024743"/>
            <a:ext cx="8732838" cy="3816429"/>
          </a:xfrm>
          <a:prstGeom prst="rect">
            <a:avLst/>
          </a:prstGeom>
          <a:noFill/>
          <a:ln w="9525">
            <a:noFill/>
            <a:miter lim="800000"/>
            <a:headEnd/>
            <a:tailEnd/>
          </a:ln>
        </p:spPr>
        <p:txBody>
          <a:bodyPr wrap="square">
            <a:spAutoFit/>
          </a:bodyPr>
          <a:lstStyle/>
          <a:p>
            <a:pPr algn="just"/>
            <a:endParaRPr lang="ru-RU" altLang="ru-RU" sz="2200" dirty="0" smtClean="0">
              <a:latin typeface="Times New Roman" pitchFamily="18" charset="0"/>
              <a:cs typeface="Times New Roman" pitchFamily="18" charset="0"/>
            </a:endParaRPr>
          </a:p>
          <a:p>
            <a:pPr algn="just"/>
            <a:r>
              <a:rPr lang="ru-RU" altLang="ru-RU" sz="2200" dirty="0" smtClean="0">
                <a:latin typeface="Times New Roman" pitchFamily="18" charset="0"/>
                <a:cs typeface="Times New Roman" pitchFamily="18" charset="0"/>
              </a:rPr>
              <a:t>Пункт 9 статьи 2:</a:t>
            </a:r>
          </a:p>
          <a:p>
            <a:pPr algn="just"/>
            <a:endParaRPr lang="ru-RU" altLang="ru-RU" sz="2200" dirty="0" smtClean="0">
              <a:latin typeface="Times New Roman" pitchFamily="18" charset="0"/>
              <a:cs typeface="Times New Roman" pitchFamily="18" charset="0"/>
            </a:endParaRPr>
          </a:p>
          <a:p>
            <a:pPr algn="just"/>
            <a:r>
              <a:rPr lang="ru-RU" altLang="ru-RU" sz="2200" dirty="0" smtClean="0">
                <a:latin typeface="Times New Roman" pitchFamily="18" charset="0"/>
                <a:cs typeface="Times New Roman" pitchFamily="18" charset="0"/>
              </a:rPr>
              <a:t>Эксперты </a:t>
            </a:r>
            <a:r>
              <a:rPr lang="ru-RU" altLang="ru-RU" sz="2200" dirty="0" smtClean="0">
                <a:latin typeface="Times New Roman" pitchFamily="18" charset="0"/>
                <a:cs typeface="Times New Roman" pitchFamily="18" charset="0"/>
              </a:rPr>
              <a:t>- граждане, не являющиеся индивидуальными предпринимателями, </a:t>
            </a:r>
            <a:r>
              <a:rPr lang="ru-RU" altLang="ru-RU" sz="2200" b="1" dirty="0" smtClean="0">
                <a:latin typeface="Times New Roman" pitchFamily="18" charset="0"/>
                <a:cs typeface="Times New Roman" pitchFamily="18" charset="0"/>
              </a:rPr>
              <a:t>имеющие специальные знания, опыт в соответствующей сфере </a:t>
            </a:r>
            <a:r>
              <a:rPr lang="ru-RU" altLang="ru-RU" sz="2200" dirty="0" smtClean="0">
                <a:latin typeface="Times New Roman" pitchFamily="18" charset="0"/>
                <a:cs typeface="Times New Roman" pitchFamily="18" charset="0"/>
              </a:rPr>
              <a:t>науки, техники, хозяйственной деятельности </a:t>
            </a:r>
            <a:r>
              <a:rPr lang="ru-RU" altLang="ru-RU" sz="2200" b="1" dirty="0" smtClean="0">
                <a:latin typeface="Times New Roman" pitchFamily="18" charset="0"/>
                <a:cs typeface="Times New Roman" pitchFamily="18" charset="0"/>
              </a:rPr>
              <a:t>и аттестованные </a:t>
            </a:r>
            <a:r>
              <a:rPr lang="ru-RU" altLang="ru-RU" sz="2200" dirty="0" smtClean="0">
                <a:latin typeface="Times New Roman" pitchFamily="18" charset="0"/>
                <a:cs typeface="Times New Roman" pitchFamily="18" charset="0"/>
              </a:rPr>
              <a:t>в установленном Правительством Российской Федерации порядке </a:t>
            </a:r>
            <a:r>
              <a:rPr lang="ru-RU" altLang="ru-RU" sz="2200" b="1" dirty="0" smtClean="0">
                <a:latin typeface="Times New Roman" pitchFamily="18" charset="0"/>
                <a:cs typeface="Times New Roman" pitchFamily="18" charset="0"/>
              </a:rPr>
              <a:t>в целях привлечения органами, уполномоченными на осуществление государственного контроля (надзора)</a:t>
            </a:r>
            <a:r>
              <a:rPr lang="ru-RU" altLang="ru-RU" sz="2200" dirty="0" smtClean="0">
                <a:latin typeface="Times New Roman" pitchFamily="18" charset="0"/>
                <a:cs typeface="Times New Roman" pitchFamily="18" charset="0"/>
              </a:rPr>
              <a:t>, органами муниципального контроля к проведению мероприятий по </a:t>
            </a:r>
            <a:r>
              <a:rPr lang="ru-RU" altLang="ru-RU" sz="2200" dirty="0" smtClean="0">
                <a:latin typeface="Times New Roman" pitchFamily="18" charset="0"/>
                <a:cs typeface="Times New Roman" pitchFamily="18" charset="0"/>
              </a:rPr>
              <a:t>контролю.</a:t>
            </a:r>
            <a:endParaRPr lang="ru-RU" altLang="ru-RU" sz="1600" dirty="0">
              <a:latin typeface="Times New Roman" pitchFamily="18" charset="0"/>
              <a:cs typeface="Times New Roman" pitchFamily="18" charset="0"/>
            </a:endParaRPr>
          </a:p>
        </p:txBody>
      </p:sp>
      <p:sp>
        <p:nvSpPr>
          <p:cNvPr id="5" name="Прямоугольник 4"/>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txBox="1">
            <a:spLocks noChangeArrowheads="1"/>
          </p:cNvSpPr>
          <p:nvPr/>
        </p:nvSpPr>
        <p:spPr bwMode="auto">
          <a:xfrm>
            <a:off x="250825" y="500063"/>
            <a:ext cx="8732838" cy="768350"/>
          </a:xfrm>
          <a:prstGeom prst="rect">
            <a:avLst/>
          </a:prstGeom>
          <a:noFill/>
          <a:ln w="9525">
            <a:noFill/>
            <a:miter lim="800000"/>
            <a:headEnd/>
            <a:tailEnd/>
          </a:ln>
        </p:spPr>
        <p:txBody>
          <a:bodyPr/>
          <a:lstStyle/>
          <a:p>
            <a:pPr algn="ctr"/>
            <a:r>
              <a:rPr lang="ru-RU" altLang="ru-RU" sz="2200" b="1" dirty="0">
                <a:latin typeface="Times New Roman" pitchFamily="18" charset="0"/>
                <a:cs typeface="Times New Roman" pitchFamily="18" charset="0"/>
              </a:rPr>
              <a:t>Федеральный закон от 26 декабря 2008 г. N 294-ФЗ </a:t>
            </a:r>
            <a:r>
              <a:rPr lang="ru-RU" altLang="ru-RU" sz="2200" b="1" dirty="0" smtClean="0">
                <a:latin typeface="Times New Roman" pitchFamily="18" charset="0"/>
                <a:cs typeface="Times New Roman" pitchFamily="18" charset="0"/>
              </a:rPr>
              <a:t>«О </a:t>
            </a:r>
            <a:r>
              <a:rPr lang="ru-RU" altLang="ru-RU" sz="2200" b="1" dirty="0">
                <a:latin typeface="Times New Roman" pitchFamily="18" charset="0"/>
                <a:cs typeface="Times New Roman" pitchFamily="18" charset="0"/>
              </a:rPr>
              <a:t>защите прав юридических лиц и индивидуальных предпринимателей при осуществлении государственного контроля (надзора) и муниципального </a:t>
            </a:r>
            <a:r>
              <a:rPr lang="ru-RU" altLang="ru-RU" sz="2200" b="1" dirty="0" smtClean="0">
                <a:latin typeface="Times New Roman" pitchFamily="18" charset="0"/>
                <a:cs typeface="Times New Roman" pitchFamily="18" charset="0"/>
              </a:rPr>
              <a:t>контроля»</a:t>
            </a:r>
            <a:r>
              <a:rPr lang="ru-RU" altLang="ru-RU" sz="2200" b="1" dirty="0"/>
              <a:t/>
            </a:r>
            <a:br>
              <a:rPr lang="ru-RU" altLang="ru-RU" sz="2200" b="1" dirty="0"/>
            </a:br>
            <a:r>
              <a:rPr lang="ru-RU" altLang="ru-RU" sz="2400" b="1" dirty="0"/>
              <a:t/>
            </a:r>
            <a:br>
              <a:rPr lang="ru-RU" altLang="ru-RU" sz="2400" b="1" dirty="0"/>
            </a:br>
            <a:endParaRPr lang="ru-RU" altLang="ru-RU" sz="2000" b="1" dirty="0">
              <a:solidFill>
                <a:schemeClr val="tx2"/>
              </a:solidFill>
              <a:latin typeface="Calibri" pitchFamily="34" charset="0"/>
            </a:endParaRPr>
          </a:p>
        </p:txBody>
      </p:sp>
      <p:sp>
        <p:nvSpPr>
          <p:cNvPr id="13316" name="TextBox 6"/>
          <p:cNvSpPr txBox="1">
            <a:spLocks noChangeArrowheads="1"/>
          </p:cNvSpPr>
          <p:nvPr/>
        </p:nvSpPr>
        <p:spPr bwMode="auto">
          <a:xfrm>
            <a:off x="250825" y="2024743"/>
            <a:ext cx="8732838" cy="4493538"/>
          </a:xfrm>
          <a:prstGeom prst="rect">
            <a:avLst/>
          </a:prstGeom>
          <a:noFill/>
          <a:ln w="9525">
            <a:noFill/>
            <a:miter lim="800000"/>
            <a:headEnd/>
            <a:tailEnd/>
          </a:ln>
        </p:spPr>
        <p:txBody>
          <a:bodyPr wrap="square">
            <a:spAutoFit/>
          </a:bodyPr>
          <a:lstStyle/>
          <a:p>
            <a:pPr algn="just"/>
            <a:endParaRPr lang="ru-RU" altLang="ru-RU" sz="2200" dirty="0" smtClean="0">
              <a:latin typeface="Times New Roman" pitchFamily="18" charset="0"/>
              <a:cs typeface="Times New Roman" pitchFamily="18" charset="0"/>
            </a:endParaRPr>
          </a:p>
          <a:p>
            <a:pPr algn="just"/>
            <a:r>
              <a:rPr lang="ru-RU" altLang="ru-RU" sz="2200" dirty="0" smtClean="0">
                <a:latin typeface="Times New Roman" pitchFamily="18" charset="0"/>
                <a:cs typeface="Times New Roman" pitchFamily="18" charset="0"/>
              </a:rPr>
              <a:t>Часть 1 статьи 20:</a:t>
            </a:r>
          </a:p>
          <a:p>
            <a:pPr algn="just"/>
            <a:endParaRPr lang="ru-RU" altLang="ru-RU" sz="2200" dirty="0" smtClean="0">
              <a:latin typeface="Times New Roman" pitchFamily="18" charset="0"/>
              <a:cs typeface="Times New Roman" pitchFamily="18" charset="0"/>
            </a:endParaRPr>
          </a:p>
          <a:p>
            <a:pPr algn="just"/>
            <a:r>
              <a:rPr lang="ru-RU" altLang="ru-RU" sz="2200" b="1" dirty="0" smtClean="0">
                <a:latin typeface="Times New Roman" pitchFamily="18" charset="0"/>
                <a:cs typeface="Times New Roman" pitchFamily="18" charset="0"/>
              </a:rPr>
              <a:t>Результаты </a:t>
            </a:r>
            <a:r>
              <a:rPr lang="ru-RU" altLang="ru-RU" sz="2200" b="1" dirty="0" smtClean="0">
                <a:latin typeface="Times New Roman" pitchFamily="18" charset="0"/>
                <a:cs typeface="Times New Roman" pitchFamily="18" charset="0"/>
              </a:rPr>
              <a:t>проверки, </a:t>
            </a:r>
            <a:r>
              <a:rPr lang="ru-RU" altLang="ru-RU" sz="2200" dirty="0" smtClean="0">
                <a:latin typeface="Times New Roman" pitchFamily="18" charset="0"/>
                <a:cs typeface="Times New Roman" pitchFamily="18" charset="0"/>
              </a:rPr>
              <a:t>проведенной органом государственного контроля (надзора), органом муниципального контроля </a:t>
            </a:r>
            <a:r>
              <a:rPr lang="ru-RU" altLang="ru-RU" sz="2200" b="1" dirty="0" smtClean="0">
                <a:latin typeface="Times New Roman" pitchFamily="18" charset="0"/>
                <a:cs typeface="Times New Roman" pitchFamily="18" charset="0"/>
              </a:rPr>
              <a:t>с грубым нарушением</a:t>
            </a:r>
            <a:r>
              <a:rPr lang="ru-RU" altLang="ru-RU" sz="2200" dirty="0" smtClean="0">
                <a:latin typeface="Times New Roman" pitchFamily="18" charset="0"/>
                <a:cs typeface="Times New Roman" pitchFamily="18" charset="0"/>
              </a:rPr>
              <a:t> установленных настоящим Федеральным законом требований к организации и проведению проверок, </a:t>
            </a:r>
            <a:r>
              <a:rPr lang="ru-RU" altLang="ru-RU" sz="2200" b="1" u="sng" dirty="0" smtClean="0">
                <a:latin typeface="Times New Roman" pitchFamily="18" charset="0"/>
                <a:cs typeface="Times New Roman" pitchFamily="18" charset="0"/>
              </a:rPr>
              <a:t>не могут являться доказательствами нарушения</a:t>
            </a:r>
            <a:r>
              <a:rPr lang="ru-RU" altLang="ru-RU" sz="2200" dirty="0" smtClean="0">
                <a:latin typeface="Times New Roman" pitchFamily="18" charset="0"/>
                <a:cs typeface="Times New Roman" pitchFamily="18" charset="0"/>
              </a:rPr>
              <a:t> юридическим лицом, индивидуальным предпринимателем обязательных требований и требований, установленных муниципальными правовыми актами, </a:t>
            </a:r>
            <a:r>
              <a:rPr lang="ru-RU" altLang="ru-RU" sz="2200" b="1" u="sng" dirty="0" smtClean="0">
                <a:latin typeface="Times New Roman" pitchFamily="18" charset="0"/>
                <a:cs typeface="Times New Roman" pitchFamily="18" charset="0"/>
              </a:rPr>
              <a:t>и подлежат отмене</a:t>
            </a:r>
            <a:r>
              <a:rPr lang="ru-RU" altLang="ru-RU" sz="2200" dirty="0" smtClean="0">
                <a:latin typeface="Times New Roman" pitchFamily="18" charset="0"/>
                <a:cs typeface="Times New Roman" pitchFamily="18" charset="0"/>
              </a:rPr>
              <a:t> вышестоящим органом государственного контроля (надзора) или судом на основании заявления юридического лица, индивидуального предпринимателя</a:t>
            </a:r>
            <a:r>
              <a:rPr lang="ru-RU" altLang="ru-RU" sz="2200" dirty="0" smtClean="0">
                <a:latin typeface="Times New Roman" pitchFamily="18" charset="0"/>
                <a:cs typeface="Times New Roman" pitchFamily="18" charset="0"/>
              </a:rPr>
              <a:t>.</a:t>
            </a:r>
            <a:endParaRPr lang="ru-RU" altLang="ru-RU" sz="1600" dirty="0">
              <a:latin typeface="Times New Roman" pitchFamily="18" charset="0"/>
              <a:cs typeface="Times New Roman" pitchFamily="18" charset="0"/>
            </a:endParaRPr>
          </a:p>
        </p:txBody>
      </p:sp>
      <p:sp>
        <p:nvSpPr>
          <p:cNvPr id="5" name="Прямоугольник 4"/>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txBox="1">
            <a:spLocks noChangeArrowheads="1"/>
          </p:cNvSpPr>
          <p:nvPr/>
        </p:nvSpPr>
        <p:spPr bwMode="auto">
          <a:xfrm>
            <a:off x="250825" y="500063"/>
            <a:ext cx="8732838" cy="768350"/>
          </a:xfrm>
          <a:prstGeom prst="rect">
            <a:avLst/>
          </a:prstGeom>
          <a:noFill/>
          <a:ln w="9525">
            <a:noFill/>
            <a:miter lim="800000"/>
            <a:headEnd/>
            <a:tailEnd/>
          </a:ln>
        </p:spPr>
        <p:txBody>
          <a:bodyPr/>
          <a:lstStyle/>
          <a:p>
            <a:pPr algn="ctr"/>
            <a:r>
              <a:rPr lang="ru-RU" altLang="ru-RU" sz="2200" b="1" dirty="0" smtClean="0">
                <a:latin typeface="Times New Roman" pitchFamily="18" charset="0"/>
                <a:cs typeface="Times New Roman" pitchFamily="18" charset="0"/>
              </a:rPr>
              <a:t>Постановление Арбитражного суда Московского округа от 19.05.2016 N Ф05-5693/2016 по делу N А40-138157/15</a:t>
            </a:r>
          </a:p>
          <a:p>
            <a:pPr algn="ctr"/>
            <a:r>
              <a:rPr lang="ru-RU" altLang="ru-RU" sz="2200" b="1" dirty="0"/>
              <a:t/>
            </a:r>
            <a:br>
              <a:rPr lang="ru-RU" altLang="ru-RU" sz="2200" b="1" dirty="0"/>
            </a:br>
            <a:r>
              <a:rPr lang="ru-RU" altLang="ru-RU" sz="2400" b="1" dirty="0"/>
              <a:t/>
            </a:r>
            <a:br>
              <a:rPr lang="ru-RU" altLang="ru-RU" sz="2400" b="1" dirty="0"/>
            </a:br>
            <a:endParaRPr lang="ru-RU" altLang="ru-RU" sz="2000" b="1" dirty="0">
              <a:solidFill>
                <a:schemeClr val="tx2"/>
              </a:solidFill>
              <a:latin typeface="Calibri" pitchFamily="34" charset="0"/>
            </a:endParaRPr>
          </a:p>
        </p:txBody>
      </p:sp>
      <p:sp>
        <p:nvSpPr>
          <p:cNvPr id="13316" name="TextBox 6"/>
          <p:cNvSpPr txBox="1">
            <a:spLocks noChangeArrowheads="1"/>
          </p:cNvSpPr>
          <p:nvPr/>
        </p:nvSpPr>
        <p:spPr bwMode="auto">
          <a:xfrm>
            <a:off x="250825" y="1268413"/>
            <a:ext cx="8732838" cy="5416868"/>
          </a:xfrm>
          <a:prstGeom prst="rect">
            <a:avLst/>
          </a:prstGeom>
          <a:noFill/>
          <a:ln w="9525">
            <a:noFill/>
            <a:miter lim="800000"/>
            <a:headEnd/>
            <a:tailEnd/>
          </a:ln>
        </p:spPr>
        <p:txBody>
          <a:bodyPr wrap="square">
            <a:spAutoFit/>
          </a:bodyPr>
          <a:lstStyle/>
          <a:p>
            <a:pPr algn="just"/>
            <a:endParaRPr lang="ru-RU" altLang="ru-RU" sz="2200" dirty="0" smtClean="0">
              <a:latin typeface="Times New Roman" pitchFamily="18" charset="0"/>
              <a:cs typeface="Times New Roman" pitchFamily="18" charset="0"/>
            </a:endParaRPr>
          </a:p>
          <a:p>
            <a:pPr algn="just"/>
            <a:r>
              <a:rPr lang="ru-RU" altLang="ru-RU" i="1" dirty="0" smtClean="0">
                <a:latin typeface="Times New Roman" pitchFamily="18" charset="0"/>
                <a:cs typeface="Times New Roman" pitchFamily="18" charset="0"/>
              </a:rPr>
              <a:t>Согласно части 1 статьи 20 Федерального закона N 294-ФЗ, результаты проверки, проведенной органом государственного контроля (надзора), органом муниципального контроля с грубым нарушением установленных данным Федеральным законом требований к организации и проведению проверок, не могут являться доказательствами нарушения юридическим лицом, индивидуальным предпринимателем обязательных требований и требований, установленных муниципальными правовыми актами, и подлежат отмене вышестоящим органом государственного контроля (надзора) или судом на основании заявления юридического лица, индивидуального предпринимателя</a:t>
            </a:r>
            <a:r>
              <a:rPr lang="ru-RU" altLang="ru-RU" i="1" dirty="0" smtClean="0">
                <a:latin typeface="Times New Roman" pitchFamily="18" charset="0"/>
                <a:cs typeface="Times New Roman" pitchFamily="18" charset="0"/>
              </a:rPr>
              <a:t>.</a:t>
            </a:r>
          </a:p>
          <a:p>
            <a:pPr algn="just"/>
            <a:endParaRPr lang="ru-RU" altLang="ru-RU" i="1" dirty="0" smtClean="0">
              <a:latin typeface="Times New Roman" pitchFamily="18" charset="0"/>
              <a:cs typeface="Times New Roman" pitchFamily="18" charset="0"/>
            </a:endParaRPr>
          </a:p>
          <a:p>
            <a:pPr algn="just"/>
            <a:r>
              <a:rPr lang="ru-RU" altLang="ru-RU" i="1" dirty="0" smtClean="0">
                <a:latin typeface="Times New Roman" pitchFamily="18" charset="0"/>
                <a:cs typeface="Times New Roman" pitchFamily="18" charset="0"/>
              </a:rPr>
              <a:t>Не допускается использование доказательств по делу об административном правонарушении, в том числе результатов проверки, проведенной в ходе осуществления государственного контроля (надзора) и муниципального контроля, если указанные доказательства получены с нарушением закона (</a:t>
            </a:r>
            <a:r>
              <a:rPr lang="ru-RU" altLang="ru-RU" i="1" dirty="0" smtClean="0">
                <a:latin typeface="Times New Roman" pitchFamily="18" charset="0"/>
                <a:cs typeface="Times New Roman" pitchFamily="18" charset="0"/>
              </a:rPr>
              <a:t>ч. </a:t>
            </a:r>
            <a:r>
              <a:rPr lang="ru-RU" altLang="ru-RU" i="1" dirty="0" smtClean="0">
                <a:latin typeface="Times New Roman" pitchFamily="18" charset="0"/>
                <a:cs typeface="Times New Roman" pitchFamily="18" charset="0"/>
              </a:rPr>
              <a:t>3 </a:t>
            </a:r>
            <a:r>
              <a:rPr lang="ru-RU" altLang="ru-RU" i="1" dirty="0" smtClean="0">
                <a:latin typeface="Times New Roman" pitchFamily="18" charset="0"/>
                <a:cs typeface="Times New Roman" pitchFamily="18" charset="0"/>
              </a:rPr>
              <a:t>ст. </a:t>
            </a:r>
            <a:r>
              <a:rPr lang="ru-RU" altLang="ru-RU" i="1" dirty="0" smtClean="0">
                <a:latin typeface="Times New Roman" pitchFamily="18" charset="0"/>
                <a:cs typeface="Times New Roman" pitchFamily="18" charset="0"/>
              </a:rPr>
              <a:t>26.2 </a:t>
            </a:r>
            <a:r>
              <a:rPr lang="ru-RU" altLang="ru-RU" i="1" dirty="0" err="1" smtClean="0">
                <a:latin typeface="Times New Roman" pitchFamily="18" charset="0"/>
                <a:cs typeface="Times New Roman" pitchFamily="18" charset="0"/>
              </a:rPr>
              <a:t>КоАП</a:t>
            </a:r>
            <a:r>
              <a:rPr lang="ru-RU" altLang="ru-RU" i="1" dirty="0" smtClean="0">
                <a:latin typeface="Times New Roman" pitchFamily="18" charset="0"/>
                <a:cs typeface="Times New Roman" pitchFamily="18" charset="0"/>
              </a:rPr>
              <a:t> РФ</a:t>
            </a:r>
            <a:r>
              <a:rPr lang="ru-RU" altLang="ru-RU" i="1" dirty="0" smtClean="0">
                <a:latin typeface="Times New Roman" pitchFamily="18" charset="0"/>
                <a:cs typeface="Times New Roman" pitchFamily="18" charset="0"/>
              </a:rPr>
              <a:t>).</a:t>
            </a:r>
          </a:p>
          <a:p>
            <a:pPr algn="just"/>
            <a:endParaRPr lang="ru-RU" altLang="ru-RU" i="1" dirty="0" smtClean="0">
              <a:latin typeface="Times New Roman" pitchFamily="18" charset="0"/>
              <a:cs typeface="Times New Roman" pitchFamily="18" charset="0"/>
            </a:endParaRPr>
          </a:p>
          <a:p>
            <a:pPr algn="just"/>
            <a:r>
              <a:rPr lang="ru-RU" altLang="ru-RU" i="1" dirty="0" smtClean="0">
                <a:latin typeface="Times New Roman" pitchFamily="18" charset="0"/>
                <a:cs typeface="Times New Roman" pitchFamily="18" charset="0"/>
              </a:rPr>
              <a:t>При таких обстоятельствах вывод судов о законности предписания является неверным</a:t>
            </a:r>
            <a:r>
              <a:rPr lang="ru-RU" altLang="ru-RU" i="1" dirty="0" smtClean="0">
                <a:latin typeface="Times New Roman" pitchFamily="18" charset="0"/>
                <a:cs typeface="Times New Roman" pitchFamily="18" charset="0"/>
              </a:rPr>
              <a:t>.</a:t>
            </a:r>
            <a:endParaRPr lang="ru-RU" altLang="ru-RU" i="1" dirty="0" smtClean="0">
              <a:latin typeface="Times New Roman" pitchFamily="18" charset="0"/>
              <a:cs typeface="Times New Roman" pitchFamily="18" charset="0"/>
            </a:endParaRPr>
          </a:p>
        </p:txBody>
      </p:sp>
      <p:sp>
        <p:nvSpPr>
          <p:cNvPr id="5" name="Прямоугольник 4"/>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txBox="1">
            <a:spLocks noChangeArrowheads="1"/>
          </p:cNvSpPr>
          <p:nvPr/>
        </p:nvSpPr>
        <p:spPr bwMode="auto">
          <a:xfrm>
            <a:off x="250825" y="500063"/>
            <a:ext cx="8732838" cy="768350"/>
          </a:xfrm>
          <a:prstGeom prst="rect">
            <a:avLst/>
          </a:prstGeom>
          <a:noFill/>
          <a:ln w="9525">
            <a:noFill/>
            <a:miter lim="800000"/>
            <a:headEnd/>
            <a:tailEnd/>
          </a:ln>
        </p:spPr>
        <p:txBody>
          <a:bodyPr/>
          <a:lstStyle/>
          <a:p>
            <a:pPr algn="ctr"/>
            <a:r>
              <a:rPr lang="ru-RU" altLang="ru-RU" sz="2200" b="1" dirty="0">
                <a:latin typeface="Times New Roman" pitchFamily="18" charset="0"/>
                <a:cs typeface="Times New Roman" pitchFamily="18" charset="0"/>
              </a:rPr>
              <a:t>Федеральный закон от 26 декабря 2008 г. N 294-ФЗ </a:t>
            </a:r>
            <a:r>
              <a:rPr lang="ru-RU" altLang="ru-RU" sz="2200" b="1" dirty="0" smtClean="0">
                <a:latin typeface="Times New Roman" pitchFamily="18" charset="0"/>
                <a:cs typeface="Times New Roman" pitchFamily="18" charset="0"/>
              </a:rPr>
              <a:t>«О </a:t>
            </a:r>
            <a:r>
              <a:rPr lang="ru-RU" altLang="ru-RU" sz="2200" b="1" dirty="0">
                <a:latin typeface="Times New Roman" pitchFamily="18" charset="0"/>
                <a:cs typeface="Times New Roman" pitchFamily="18" charset="0"/>
              </a:rPr>
              <a:t>защите прав юридических лиц и индивидуальных предпринимателей при осуществлении государственного контроля (надзора) и муниципального </a:t>
            </a:r>
            <a:r>
              <a:rPr lang="ru-RU" altLang="ru-RU" sz="2200" b="1" dirty="0" smtClean="0">
                <a:latin typeface="Times New Roman" pitchFamily="18" charset="0"/>
                <a:cs typeface="Times New Roman" pitchFamily="18" charset="0"/>
              </a:rPr>
              <a:t>контроля»</a:t>
            </a:r>
            <a:r>
              <a:rPr lang="ru-RU" altLang="ru-RU" sz="2200" b="1" dirty="0"/>
              <a:t/>
            </a:r>
            <a:br>
              <a:rPr lang="ru-RU" altLang="ru-RU" sz="2200" b="1" dirty="0"/>
            </a:br>
            <a:r>
              <a:rPr lang="ru-RU" altLang="ru-RU" sz="2400" b="1" dirty="0"/>
              <a:t/>
            </a:r>
            <a:br>
              <a:rPr lang="ru-RU" altLang="ru-RU" sz="2400" b="1" dirty="0"/>
            </a:br>
            <a:endParaRPr lang="ru-RU" altLang="ru-RU" sz="2000" b="1" dirty="0">
              <a:solidFill>
                <a:schemeClr val="tx2"/>
              </a:solidFill>
              <a:latin typeface="Calibri" pitchFamily="34" charset="0"/>
            </a:endParaRPr>
          </a:p>
        </p:txBody>
      </p:sp>
      <p:sp>
        <p:nvSpPr>
          <p:cNvPr id="13316" name="TextBox 6"/>
          <p:cNvSpPr txBox="1">
            <a:spLocks noChangeArrowheads="1"/>
          </p:cNvSpPr>
          <p:nvPr/>
        </p:nvSpPr>
        <p:spPr bwMode="auto">
          <a:xfrm>
            <a:off x="250825" y="2024743"/>
            <a:ext cx="8732838" cy="4708981"/>
          </a:xfrm>
          <a:prstGeom prst="rect">
            <a:avLst/>
          </a:prstGeom>
          <a:noFill/>
          <a:ln w="9525">
            <a:noFill/>
            <a:miter lim="800000"/>
            <a:headEnd/>
            <a:tailEnd/>
          </a:ln>
        </p:spPr>
        <p:txBody>
          <a:bodyPr wrap="square">
            <a:spAutoFit/>
          </a:bodyPr>
          <a:lstStyle/>
          <a:p>
            <a:pPr algn="just"/>
            <a:r>
              <a:rPr lang="ru-RU" altLang="ru-RU" sz="2200" dirty="0" smtClean="0">
                <a:latin typeface="Times New Roman" pitchFamily="18" charset="0"/>
                <a:cs typeface="Times New Roman" pitchFamily="18" charset="0"/>
              </a:rPr>
              <a:t>Часть 2 статьи 20:</a:t>
            </a:r>
          </a:p>
          <a:p>
            <a:pPr algn="just"/>
            <a:endParaRPr lang="ru-RU" altLang="ru-RU" sz="2200" dirty="0" smtClean="0">
              <a:latin typeface="Times New Roman" pitchFamily="18" charset="0"/>
              <a:cs typeface="Times New Roman" pitchFamily="18" charset="0"/>
            </a:endParaRPr>
          </a:p>
          <a:p>
            <a:pPr algn="just"/>
            <a:r>
              <a:rPr lang="ru-RU" altLang="ru-RU" sz="1600" dirty="0" smtClean="0">
                <a:latin typeface="Times New Roman" pitchFamily="18" charset="0"/>
                <a:cs typeface="Times New Roman" pitchFamily="18" charset="0"/>
              </a:rPr>
              <a:t>К грубым нарушениям относится нарушение требований, предусмотренных:</a:t>
            </a:r>
          </a:p>
          <a:p>
            <a:pPr algn="just"/>
            <a:r>
              <a:rPr lang="ru-RU" altLang="ru-RU" sz="1600" dirty="0" smtClean="0">
                <a:latin typeface="Times New Roman" pitchFamily="18" charset="0"/>
                <a:cs typeface="Times New Roman" pitchFamily="18" charset="0"/>
              </a:rPr>
              <a:t>1) частями 2, 3 (в части отсутствия оснований проведения плановой проверки), частью 12 статьи 9 и частью 16 (в части срока уведомления о проведении проверки) статьи 10 настоящего Федерального закона;</a:t>
            </a:r>
          </a:p>
          <a:p>
            <a:pPr algn="just"/>
            <a:r>
              <a:rPr lang="ru-RU" altLang="ru-RU" sz="1600" dirty="0" smtClean="0">
                <a:latin typeface="Times New Roman" pitchFamily="18" charset="0"/>
                <a:cs typeface="Times New Roman" pitchFamily="18" charset="0"/>
              </a:rPr>
              <a:t>1.1) пунктами 7 и 9 статьи 2 настоящего Федерального закона (в части привлечения к проведению мероприятий по контролю не аккредитованных в установленном порядке юридических лиц, индивидуальных предпринимателей и не аттестованных в установленном порядке граждан);</a:t>
            </a:r>
          </a:p>
          <a:p>
            <a:pPr algn="just"/>
            <a:r>
              <a:rPr lang="ru-RU" altLang="ru-RU" sz="1600" dirty="0" smtClean="0">
                <a:latin typeface="Times New Roman" pitchFamily="18" charset="0"/>
                <a:cs typeface="Times New Roman" pitchFamily="18" charset="0"/>
              </a:rPr>
              <a:t>2) пунктом 2 части 2, частью 3 (в части оснований проведения внеплановой выездной проверки), частью 5 (в части согласования с органами прокуратуры внеплановой выездной проверки в отношении юридического лица, индивидуального предпринимателя) статьи 10 настоящего Федерального закона;</a:t>
            </a:r>
          </a:p>
          <a:p>
            <a:pPr algn="just"/>
            <a:r>
              <a:rPr lang="ru-RU" altLang="ru-RU" sz="1600" dirty="0" smtClean="0">
                <a:latin typeface="Times New Roman" pitchFamily="18" charset="0"/>
                <a:cs typeface="Times New Roman" pitchFamily="18" charset="0"/>
              </a:rPr>
              <a:t>3) частью 2 статьи 13 настоящего Федерального закона (в части нарушения сроков и времени проведения плановых выездных проверок в отношении субъектов малого предпринимательства);</a:t>
            </a:r>
          </a:p>
          <a:p>
            <a:pPr algn="just"/>
            <a:r>
              <a:rPr lang="ru-RU" altLang="ru-RU" sz="1600" dirty="0" smtClean="0">
                <a:latin typeface="Times New Roman" pitchFamily="18" charset="0"/>
                <a:cs typeface="Times New Roman" pitchFamily="18" charset="0"/>
              </a:rPr>
              <a:t>4) частью 1 статьи 14 настоящего Федерального закона (в части проведения проверки без распоряжения или приказа руководителя, заместителя руководителя органа государственного контроля (надзора), органа муниципального контроля</a:t>
            </a:r>
            <a:r>
              <a:rPr lang="ru-RU" altLang="ru-RU" sz="1600" dirty="0" smtClean="0">
                <a:latin typeface="Times New Roman" pitchFamily="18" charset="0"/>
                <a:cs typeface="Times New Roman" pitchFamily="18" charset="0"/>
              </a:rPr>
              <a:t>);</a:t>
            </a:r>
            <a:endParaRPr lang="ru-RU" altLang="ru-RU" sz="1600" dirty="0" smtClean="0">
              <a:latin typeface="Times New Roman" pitchFamily="18" charset="0"/>
              <a:cs typeface="Times New Roman" pitchFamily="18" charset="0"/>
            </a:endParaRPr>
          </a:p>
        </p:txBody>
      </p:sp>
      <p:sp>
        <p:nvSpPr>
          <p:cNvPr id="5" name="Прямоугольник 4"/>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txBox="1">
            <a:spLocks noChangeArrowheads="1"/>
          </p:cNvSpPr>
          <p:nvPr/>
        </p:nvSpPr>
        <p:spPr bwMode="auto">
          <a:xfrm>
            <a:off x="250825" y="500063"/>
            <a:ext cx="8732838" cy="768350"/>
          </a:xfrm>
          <a:prstGeom prst="rect">
            <a:avLst/>
          </a:prstGeom>
          <a:noFill/>
          <a:ln w="9525">
            <a:noFill/>
            <a:miter lim="800000"/>
            <a:headEnd/>
            <a:tailEnd/>
          </a:ln>
        </p:spPr>
        <p:txBody>
          <a:bodyPr/>
          <a:lstStyle/>
          <a:p>
            <a:pPr algn="ctr"/>
            <a:r>
              <a:rPr lang="ru-RU" altLang="ru-RU" sz="2200" b="1" dirty="0">
                <a:latin typeface="Times New Roman" pitchFamily="18" charset="0"/>
                <a:cs typeface="Times New Roman" pitchFamily="18" charset="0"/>
              </a:rPr>
              <a:t>Федеральный закон от 26 декабря 2008 г. N 294-ФЗ </a:t>
            </a:r>
            <a:r>
              <a:rPr lang="ru-RU" altLang="ru-RU" sz="2200" b="1" dirty="0" smtClean="0">
                <a:latin typeface="Times New Roman" pitchFamily="18" charset="0"/>
                <a:cs typeface="Times New Roman" pitchFamily="18" charset="0"/>
              </a:rPr>
              <a:t>«О </a:t>
            </a:r>
            <a:r>
              <a:rPr lang="ru-RU" altLang="ru-RU" sz="2200" b="1" dirty="0">
                <a:latin typeface="Times New Roman" pitchFamily="18" charset="0"/>
                <a:cs typeface="Times New Roman" pitchFamily="18" charset="0"/>
              </a:rPr>
              <a:t>защите прав юридических лиц и индивидуальных предпринимателей при осуществлении государственного контроля (надзора) и муниципального </a:t>
            </a:r>
            <a:r>
              <a:rPr lang="ru-RU" altLang="ru-RU" sz="2200" b="1" dirty="0" smtClean="0">
                <a:latin typeface="Times New Roman" pitchFamily="18" charset="0"/>
                <a:cs typeface="Times New Roman" pitchFamily="18" charset="0"/>
              </a:rPr>
              <a:t>контроля»</a:t>
            </a:r>
            <a:r>
              <a:rPr lang="ru-RU" altLang="ru-RU" sz="2200" b="1" dirty="0"/>
              <a:t/>
            </a:r>
            <a:br>
              <a:rPr lang="ru-RU" altLang="ru-RU" sz="2200" b="1" dirty="0"/>
            </a:br>
            <a:r>
              <a:rPr lang="ru-RU" altLang="ru-RU" sz="2400" b="1" dirty="0"/>
              <a:t/>
            </a:r>
            <a:br>
              <a:rPr lang="ru-RU" altLang="ru-RU" sz="2400" b="1" dirty="0"/>
            </a:br>
            <a:endParaRPr lang="ru-RU" altLang="ru-RU" sz="2000" b="1" dirty="0">
              <a:solidFill>
                <a:schemeClr val="tx2"/>
              </a:solidFill>
              <a:latin typeface="Calibri" pitchFamily="34" charset="0"/>
            </a:endParaRPr>
          </a:p>
        </p:txBody>
      </p:sp>
      <p:sp>
        <p:nvSpPr>
          <p:cNvPr id="13316" name="TextBox 6"/>
          <p:cNvSpPr txBox="1">
            <a:spLocks noChangeArrowheads="1"/>
          </p:cNvSpPr>
          <p:nvPr/>
        </p:nvSpPr>
        <p:spPr bwMode="auto">
          <a:xfrm>
            <a:off x="250825" y="2024743"/>
            <a:ext cx="8732838" cy="4647426"/>
          </a:xfrm>
          <a:prstGeom prst="rect">
            <a:avLst/>
          </a:prstGeom>
          <a:noFill/>
          <a:ln w="9525">
            <a:noFill/>
            <a:miter lim="800000"/>
            <a:headEnd/>
            <a:tailEnd/>
          </a:ln>
        </p:spPr>
        <p:txBody>
          <a:bodyPr wrap="square">
            <a:spAutoFit/>
          </a:bodyPr>
          <a:lstStyle/>
          <a:p>
            <a:pPr algn="just"/>
            <a:r>
              <a:rPr lang="ru-RU" altLang="ru-RU" sz="2200" dirty="0" smtClean="0">
                <a:latin typeface="Times New Roman" pitchFamily="18" charset="0"/>
                <a:cs typeface="Times New Roman" pitchFamily="18" charset="0"/>
              </a:rPr>
              <a:t>Часть 2 статьи 20:</a:t>
            </a:r>
          </a:p>
          <a:p>
            <a:pPr algn="just"/>
            <a:endParaRPr lang="ru-RU" altLang="ru-RU" sz="2200" dirty="0" smtClean="0">
              <a:latin typeface="Times New Roman" pitchFamily="18" charset="0"/>
              <a:cs typeface="Times New Roman" pitchFamily="18" charset="0"/>
            </a:endParaRPr>
          </a:p>
          <a:p>
            <a:pPr algn="just"/>
            <a:r>
              <a:rPr lang="ru-RU" altLang="ru-RU" dirty="0" smtClean="0">
                <a:latin typeface="Times New Roman" pitchFamily="18" charset="0"/>
                <a:cs typeface="Times New Roman" pitchFamily="18" charset="0"/>
              </a:rPr>
              <a:t>К грубым нарушениям относится нарушение требований, предусмотренных:</a:t>
            </a:r>
          </a:p>
          <a:p>
            <a:pPr algn="just"/>
            <a:r>
              <a:rPr lang="ru-RU" altLang="ru-RU" dirty="0" smtClean="0">
                <a:latin typeface="Times New Roman" pitchFamily="18" charset="0"/>
                <a:cs typeface="Times New Roman" pitchFamily="18" charset="0"/>
              </a:rPr>
              <a:t>5</a:t>
            </a:r>
            <a:r>
              <a:rPr lang="ru-RU" altLang="ru-RU" dirty="0" smtClean="0">
                <a:latin typeface="Times New Roman" pitchFamily="18" charset="0"/>
                <a:cs typeface="Times New Roman" pitchFamily="18" charset="0"/>
              </a:rPr>
              <a:t>) пунктами 1, 1.1 и 1.2, пунктом 3 (</a:t>
            </a:r>
            <a:r>
              <a:rPr lang="ru-RU" altLang="ru-RU" b="1" dirty="0" smtClean="0">
                <a:latin typeface="Times New Roman" pitchFamily="18" charset="0"/>
                <a:cs typeface="Times New Roman" pitchFamily="18" charset="0"/>
              </a:rPr>
              <a:t>в части требования документов, не относящихся к предмету проверки</a:t>
            </a:r>
            <a:r>
              <a:rPr lang="ru-RU" altLang="ru-RU" dirty="0" smtClean="0">
                <a:latin typeface="Times New Roman" pitchFamily="18" charset="0"/>
                <a:cs typeface="Times New Roman" pitchFamily="18" charset="0"/>
              </a:rPr>
              <a:t>), пунктом 6 (</a:t>
            </a:r>
            <a:r>
              <a:rPr lang="ru-RU" altLang="ru-RU" b="1" dirty="0" smtClean="0">
                <a:latin typeface="Times New Roman" pitchFamily="18" charset="0"/>
                <a:cs typeface="Times New Roman" pitchFamily="18" charset="0"/>
              </a:rPr>
              <a:t>в части превышения установленных сроков проведения проверок</a:t>
            </a:r>
            <a:r>
              <a:rPr lang="ru-RU" altLang="ru-RU" dirty="0" smtClean="0">
                <a:latin typeface="Times New Roman" pitchFamily="18" charset="0"/>
                <a:cs typeface="Times New Roman" pitchFamily="18" charset="0"/>
              </a:rPr>
              <a:t>) статьи 15 настоящего Федерального закона;</a:t>
            </a:r>
          </a:p>
          <a:p>
            <a:pPr algn="just"/>
            <a:r>
              <a:rPr lang="ru-RU" altLang="ru-RU" dirty="0" smtClean="0">
                <a:latin typeface="Times New Roman" pitchFamily="18" charset="0"/>
                <a:cs typeface="Times New Roman" pitchFamily="18" charset="0"/>
              </a:rPr>
              <a:t>6) частью 4 статьи 16 настоящего Федерального закона (в части непредставления акта проверки);</a:t>
            </a:r>
          </a:p>
          <a:p>
            <a:pPr algn="just"/>
            <a:r>
              <a:rPr lang="ru-RU" altLang="ru-RU" dirty="0" smtClean="0">
                <a:latin typeface="Times New Roman" pitchFamily="18" charset="0"/>
                <a:cs typeface="Times New Roman" pitchFamily="18" charset="0"/>
              </a:rPr>
              <a:t>7) частью 3 статьи 9 настоящего Федерального закона (в части проведения плановой проверки, не включенной в ежегодный план проведения плановых проверок);</a:t>
            </a:r>
          </a:p>
          <a:p>
            <a:pPr algn="just"/>
            <a:r>
              <a:rPr lang="ru-RU" altLang="ru-RU" dirty="0" smtClean="0">
                <a:latin typeface="Times New Roman" pitchFamily="18" charset="0"/>
                <a:cs typeface="Times New Roman" pitchFamily="18" charset="0"/>
              </a:rPr>
              <a:t>8) частью 6 статьи 12 настоящего Федерального закона (</a:t>
            </a:r>
            <a:r>
              <a:rPr lang="ru-RU" altLang="ru-RU" b="1" dirty="0" smtClean="0">
                <a:latin typeface="Times New Roman" pitchFamily="18" charset="0"/>
                <a:cs typeface="Times New Roman" pitchFamily="18" charset="0"/>
              </a:rPr>
              <a:t>в части участия в проведении проверок экспертов, экспертных организаций, состоящих в гражданско-правовых и трудовых отношениях с юридическими лицами и индивидуальными предпринимателями, в отношении которых проводятся проверки</a:t>
            </a:r>
            <a:r>
              <a:rPr lang="ru-RU" altLang="ru-RU" dirty="0" smtClean="0">
                <a:latin typeface="Times New Roman" pitchFamily="18" charset="0"/>
                <a:cs typeface="Times New Roman" pitchFamily="18" charset="0"/>
              </a:rPr>
              <a:t>).</a:t>
            </a:r>
            <a:endParaRPr lang="ru-RU" altLang="ru-RU" dirty="0">
              <a:latin typeface="Times New Roman" pitchFamily="18" charset="0"/>
              <a:cs typeface="Times New Roman" pitchFamily="18" charset="0"/>
            </a:endParaRPr>
          </a:p>
        </p:txBody>
      </p:sp>
      <p:sp>
        <p:nvSpPr>
          <p:cNvPr id="5" name="Прямоугольник 4"/>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290631" y="1484784"/>
            <a:ext cx="8532947" cy="468051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endParaRPr lang="ru-RU" altLang="ru-RU" sz="3600" b="1" kern="0" dirty="0" smtClean="0">
              <a:latin typeface="Times New Roman" pitchFamily="18" charset="0"/>
              <a:cs typeface="Times New Roman" pitchFamily="18" charset="0"/>
            </a:endParaRPr>
          </a:p>
          <a:p>
            <a:endParaRPr lang="ru-RU" altLang="ru-RU" sz="3600" b="1" kern="0" dirty="0" smtClean="0">
              <a:latin typeface="Times New Roman" pitchFamily="18" charset="0"/>
              <a:cs typeface="Times New Roman" pitchFamily="18" charset="0"/>
            </a:endParaRPr>
          </a:p>
          <a:p>
            <a:r>
              <a:rPr lang="ru-RU" altLang="ru-RU" sz="3600" b="1" kern="0" dirty="0" smtClean="0">
                <a:latin typeface="Times New Roman" pitchFamily="18" charset="0"/>
                <a:cs typeface="Times New Roman" pitchFamily="18" charset="0"/>
              </a:rPr>
              <a:t>Административная ответственность</a:t>
            </a:r>
            <a:endParaRPr lang="ru-RU" sz="3600" b="1" dirty="0" smtClean="0">
              <a:latin typeface="Times New Roman" pitchFamily="18" charset="0"/>
              <a:cs typeface="Times New Roman" pitchFamily="18" charset="0"/>
            </a:endParaRPr>
          </a:p>
        </p:txBody>
      </p:sp>
      <p:cxnSp>
        <p:nvCxnSpPr>
          <p:cNvPr id="8" name="Прямая соединительная линия 7"/>
          <p:cNvCxnSpPr/>
          <p:nvPr/>
        </p:nvCxnSpPr>
        <p:spPr>
          <a:xfrm>
            <a:off x="1800312" y="1196752"/>
            <a:ext cx="5544000" cy="0"/>
          </a:xfrm>
          <a:prstGeom prst="line">
            <a:avLst/>
          </a:prstGeom>
          <a:ln>
            <a:solidFill>
              <a:srgbClr val="CC0066"/>
            </a:solidFill>
          </a:ln>
        </p:spPr>
        <p:style>
          <a:lnRef idx="1">
            <a:schemeClr val="accent1"/>
          </a:lnRef>
          <a:fillRef idx="0">
            <a:schemeClr val="accent1"/>
          </a:fillRef>
          <a:effectRef idx="0">
            <a:schemeClr val="accent1"/>
          </a:effectRef>
          <a:fontRef idx="minor">
            <a:schemeClr val="tx1"/>
          </a:fontRef>
        </p:style>
      </p:cxnSp>
      <p:pic>
        <p:nvPicPr>
          <p:cNvPr id="11" name="Рисунок 10"/>
          <p:cNvPicPr/>
          <p:nvPr/>
        </p:nvPicPr>
        <p:blipFill rotWithShape="1">
          <a:blip r:embed="rId4" cstate="print"/>
          <a:srcRect t="9752" r="66417" b="45617"/>
          <a:stretch/>
        </p:blipFill>
        <p:spPr bwMode="auto">
          <a:xfrm>
            <a:off x="290631" y="98574"/>
            <a:ext cx="1539240" cy="1150620"/>
          </a:xfrm>
          <a:prstGeom prst="rect">
            <a:avLst/>
          </a:prstGeom>
          <a:ln>
            <a:noFill/>
          </a:ln>
          <a:extLst>
            <a:ext uri="{53640926-AAD7-44D8-BBD7-CCE9431645EC}">
              <a14:shadowObscured xmlns:a14="http://schemas.microsoft.com/office/drawing/2010/main" xmlns=""/>
            </a:ext>
          </a:extLst>
        </p:spPr>
      </p:pic>
    </p:spTree>
    <p:custDataLst>
      <p:tags r:id="rId1"/>
    </p:custDataLst>
    <p:extLst>
      <p:ext uri="{BB962C8B-B14F-4D97-AF65-F5344CB8AC3E}">
        <p14:creationId xmlns:p14="http://schemas.microsoft.com/office/powerpoint/2010/main" xmlns="" val="65436801"/>
      </p:ext>
    </p:extLst>
  </p:cSld>
  <p:clrMapOvr>
    <a:masterClrMapping/>
  </p:clrMapOvr>
  <mc:AlternateContent xmlns:mc="http://schemas.openxmlformats.org/markup-compatibility/2006">
    <mc:Choice xmlns:p14="http://schemas.microsoft.com/office/powerpoint/2010/main" xmlns="" Requires="p14">
      <p:transition p14:dur="0" advClick="0"/>
    </mc:Choice>
    <mc:Fallback>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4"/>
          <p:cNvSpPr txBox="1">
            <a:spLocks noChangeArrowheads="1"/>
          </p:cNvSpPr>
          <p:nvPr/>
        </p:nvSpPr>
        <p:spPr bwMode="auto">
          <a:xfrm>
            <a:off x="323850" y="565943"/>
            <a:ext cx="8496300" cy="400110"/>
          </a:xfrm>
          <a:prstGeom prst="rect">
            <a:avLst/>
          </a:prstGeom>
          <a:noFill/>
          <a:ln w="9525">
            <a:noFill/>
            <a:miter lim="800000"/>
            <a:headEnd/>
            <a:tailEnd/>
          </a:ln>
        </p:spPr>
        <p:txBody>
          <a:bodyPr wrap="square">
            <a:spAutoFit/>
          </a:bodyPr>
          <a:lstStyle/>
          <a:p>
            <a:pPr algn="ctr"/>
            <a:r>
              <a:rPr lang="ru-RU" altLang="ru-RU" sz="2000" b="1" dirty="0">
                <a:latin typeface="Times New Roman" pitchFamily="18" charset="0"/>
                <a:cs typeface="Times New Roman" pitchFamily="18" charset="0"/>
              </a:rPr>
              <a:t>Кодекс Российской Федерации </a:t>
            </a:r>
            <a:r>
              <a:rPr lang="ru-RU" altLang="ru-RU" sz="2000" b="1" dirty="0" smtClean="0">
                <a:latin typeface="Times New Roman" pitchFamily="18" charset="0"/>
                <a:cs typeface="Times New Roman" pitchFamily="18" charset="0"/>
              </a:rPr>
              <a:t>об </a:t>
            </a:r>
            <a:r>
              <a:rPr lang="ru-RU" altLang="ru-RU" sz="2000" b="1" dirty="0">
                <a:latin typeface="Times New Roman" pitchFamily="18" charset="0"/>
                <a:cs typeface="Times New Roman" pitchFamily="18" charset="0"/>
              </a:rPr>
              <a:t>административных правонарушениях</a:t>
            </a:r>
          </a:p>
        </p:txBody>
      </p:sp>
      <p:sp>
        <p:nvSpPr>
          <p:cNvPr id="14340" name="TextBox 5"/>
          <p:cNvSpPr txBox="1">
            <a:spLocks noChangeArrowheads="1"/>
          </p:cNvSpPr>
          <p:nvPr/>
        </p:nvSpPr>
        <p:spPr bwMode="auto">
          <a:xfrm>
            <a:off x="323850" y="1175657"/>
            <a:ext cx="8496300" cy="5693866"/>
          </a:xfrm>
          <a:prstGeom prst="rect">
            <a:avLst/>
          </a:prstGeom>
          <a:noFill/>
          <a:ln w="9525">
            <a:noFill/>
            <a:miter lim="800000"/>
            <a:headEnd/>
            <a:tailEnd/>
          </a:ln>
        </p:spPr>
        <p:txBody>
          <a:bodyPr wrap="square">
            <a:spAutoFit/>
          </a:bodyPr>
          <a:lstStyle/>
          <a:p>
            <a:pPr algn="just"/>
            <a:r>
              <a:rPr lang="ru-RU" altLang="ru-RU" sz="1400" b="1" dirty="0">
                <a:latin typeface="Times New Roman" pitchFamily="18" charset="0"/>
                <a:cs typeface="Times New Roman" pitchFamily="18" charset="0"/>
              </a:rPr>
              <a:t>Статья 19.6.1. </a:t>
            </a:r>
            <a:r>
              <a:rPr lang="ru-RU" altLang="ru-RU" sz="1400" b="1" dirty="0" smtClean="0">
                <a:latin typeface="Times New Roman" pitchFamily="18" charset="0"/>
                <a:cs typeface="Times New Roman" pitchFamily="18" charset="0"/>
              </a:rPr>
              <a:t> Несоблюдение </a:t>
            </a:r>
            <a:r>
              <a:rPr lang="ru-RU" altLang="ru-RU" sz="1400" b="1" dirty="0">
                <a:latin typeface="Times New Roman" pitchFamily="18" charset="0"/>
                <a:cs typeface="Times New Roman" pitchFamily="18" charset="0"/>
              </a:rPr>
              <a:t>должностными лицами органов государственного контроля (надзора), органов местного самоуправления, государственных и муниципальных учреждений, осуществляющих контрольные функции, требований законодательства о государственном контроле (надзоре), муниципальном </a:t>
            </a:r>
            <a:r>
              <a:rPr lang="ru-RU" altLang="ru-RU" sz="1400" b="1" dirty="0" smtClean="0">
                <a:latin typeface="Times New Roman" pitchFamily="18" charset="0"/>
                <a:cs typeface="Times New Roman" pitchFamily="18" charset="0"/>
              </a:rPr>
              <a:t>контроле</a:t>
            </a:r>
          </a:p>
          <a:p>
            <a:pPr algn="just"/>
            <a:endParaRPr lang="ru-RU" altLang="ru-RU" sz="1400" dirty="0">
              <a:latin typeface="Times New Roman" pitchFamily="18" charset="0"/>
              <a:cs typeface="Times New Roman" pitchFamily="18" charset="0"/>
            </a:endParaRPr>
          </a:p>
          <a:p>
            <a:pPr algn="just"/>
            <a:r>
              <a:rPr lang="ru-RU" altLang="ru-RU" sz="1400" dirty="0" smtClean="0">
                <a:latin typeface="Times New Roman" pitchFamily="18" charset="0"/>
                <a:cs typeface="Times New Roman" pitchFamily="18" charset="0"/>
              </a:rPr>
              <a:t>1. Несоблюдение должностными лицами федеральных органов исполнительной власти, органов исполнительной власти субъектов Российской Федерации, уполномоченных на осуществление государственного контроля (надзора), органов местного самоуправления, уполномоченных на осуществление муниципального контроля, либо государственных или муниципальных учреждений, осуществляющих контрольные функции, требований законодательства о государственном контроле (надзоре), муниципальном контроле, выразившееся в проведении проверки при отсутствии оснований для ее проведения, нарушении сроков проведения проверки, отсутствии согласования внеплановой выездной проверки с органами прокуратуры, непредставлении акта о проведенной проверке, привлечении к проведению мероприятий по контролю не аккредитованных в установленном порядке юридических лиц, индивидуальных предпринимателей или не аттестованных в установленном порядке граждан либо проведении плановой проверки, не включенной в ежегодный план проведения плановых проверок, -</a:t>
            </a:r>
          </a:p>
          <a:p>
            <a:pPr algn="just"/>
            <a:r>
              <a:rPr lang="ru-RU" altLang="ru-RU" sz="1400" dirty="0" smtClean="0">
                <a:latin typeface="Times New Roman" pitchFamily="18" charset="0"/>
                <a:cs typeface="Times New Roman" pitchFamily="18" charset="0"/>
              </a:rPr>
              <a:t>влечет предупреждение или наложение административного штрафа на должностных лиц в размере от трех тысяч до пяти тысяч рублей.</a:t>
            </a:r>
          </a:p>
          <a:p>
            <a:pPr algn="just"/>
            <a:r>
              <a:rPr lang="ru-RU" altLang="ru-RU" sz="1400" dirty="0" smtClean="0">
                <a:latin typeface="Times New Roman" pitchFamily="18" charset="0"/>
                <a:cs typeface="Times New Roman" pitchFamily="18" charset="0"/>
              </a:rPr>
              <a:t>2. Повторное совершение административного правонарушения, предусмотренного частью 1 настоящей статьи, либо грубое нарушение требований законодательства о государственном контроле (надзоре), муниципальном контроле, выразившееся в проведении проверки без распоряжения (приказа) руководителя либо заместителя руководителя органа государственного контроля (надзора) или муниципального контроля либо государственного или муниципального учреждения, осуществляющего контрольные функции, или непредставлении акта о проведенной проверке, -</a:t>
            </a:r>
          </a:p>
          <a:p>
            <a:pPr algn="just"/>
            <a:r>
              <a:rPr lang="ru-RU" altLang="ru-RU" sz="1400" dirty="0" smtClean="0">
                <a:latin typeface="Times New Roman" pitchFamily="18" charset="0"/>
                <a:cs typeface="Times New Roman" pitchFamily="18" charset="0"/>
              </a:rPr>
              <a:t>влечет наложение административного штрафа на должностных лиц в размере от пяти тысяч до десяти тысяч рублей либо дисквалификацию на срок от шести месяцев до одного года</a:t>
            </a:r>
            <a:r>
              <a:rPr lang="ru-RU" altLang="ru-RU" sz="1400" dirty="0" smtClean="0">
                <a:latin typeface="Times New Roman" pitchFamily="18" charset="0"/>
                <a:cs typeface="Times New Roman" pitchFamily="18" charset="0"/>
              </a:rPr>
              <a:t>.</a:t>
            </a:r>
            <a:endParaRPr lang="ru-RU" altLang="ru-RU" sz="1400" dirty="0">
              <a:latin typeface="Times New Roman" pitchFamily="18" charset="0"/>
              <a:cs typeface="Times New Roman" pitchFamily="18" charset="0"/>
            </a:endParaRPr>
          </a:p>
        </p:txBody>
      </p:sp>
      <p:sp>
        <p:nvSpPr>
          <p:cNvPr id="7" name="Прямоугольник 6"/>
          <p:cNvSpPr/>
          <p:nvPr/>
        </p:nvSpPr>
        <p:spPr>
          <a:xfrm>
            <a:off x="0" y="0"/>
            <a:ext cx="9144000" cy="5000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ru-RU" sz="1500" dirty="0">
              <a:latin typeface="Myriad Pro"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6"/>
</p:tagLst>
</file>

<file path=ppt/tags/tag2.xml><?xml version="1.0" encoding="utf-8"?>
<p:tagLst xmlns:a="http://schemas.openxmlformats.org/drawingml/2006/main" xmlns:r="http://schemas.openxmlformats.org/officeDocument/2006/relationships" xmlns:p="http://schemas.openxmlformats.org/presentationml/2006/main">
  <p:tag name="TIMING" val="|14.6"/>
</p:tagLst>
</file>

<file path=ppt/tags/tag3.xml><?xml version="1.0" encoding="utf-8"?>
<p:tagLst xmlns:a="http://schemas.openxmlformats.org/drawingml/2006/main" xmlns:r="http://schemas.openxmlformats.org/officeDocument/2006/relationships" xmlns:p="http://schemas.openxmlformats.org/presentationml/2006/main">
  <p:tag name="TIMING" val="|14.6"/>
</p:tagLst>
</file>

<file path=ppt/tags/tag4.xml><?xml version="1.0" encoding="utf-8"?>
<p:tagLst xmlns:a="http://schemas.openxmlformats.org/drawingml/2006/main" xmlns:r="http://schemas.openxmlformats.org/officeDocument/2006/relationships" xmlns:p="http://schemas.openxmlformats.org/presentationml/2006/main">
  <p:tag name="TIMING" val="|14.6"/>
</p:tagLst>
</file>

<file path=ppt/tags/tag5.xml><?xml version="1.0" encoding="utf-8"?>
<p:tagLst xmlns:a="http://schemas.openxmlformats.org/drawingml/2006/main" xmlns:r="http://schemas.openxmlformats.org/officeDocument/2006/relationships" xmlns:p="http://schemas.openxmlformats.org/presentationml/2006/main">
  <p:tag name="TIMING" val="|14.6"/>
</p:tagLst>
</file>

<file path=ppt/tags/tag6.xml><?xml version="1.0" encoding="utf-8"?>
<p:tagLst xmlns:a="http://schemas.openxmlformats.org/drawingml/2006/main" xmlns:r="http://schemas.openxmlformats.org/officeDocument/2006/relationships" xmlns:p="http://schemas.openxmlformats.org/presentationml/2006/main">
  <p:tag name="TIMING" val="|14.6"/>
</p:tagLst>
</file>

<file path=ppt/tags/tag7.xml><?xml version="1.0" encoding="utf-8"?>
<p:tagLst xmlns:a="http://schemas.openxmlformats.org/drawingml/2006/main" xmlns:r="http://schemas.openxmlformats.org/officeDocument/2006/relationships" xmlns:p="http://schemas.openxmlformats.org/presentationml/2006/main">
  <p:tag name="TIMING" val="|14.6"/>
</p:tagLst>
</file>

<file path=ppt/tags/tag8.xml><?xml version="1.0" encoding="utf-8"?>
<p:tagLst xmlns:a="http://schemas.openxmlformats.org/drawingml/2006/main" xmlns:r="http://schemas.openxmlformats.org/officeDocument/2006/relationships" xmlns:p="http://schemas.openxmlformats.org/presentationml/2006/main">
  <p:tag name="TIMING" val="|14.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1772</TotalTime>
  <Words>2116</Words>
  <Application>Microsoft Office PowerPoint</Application>
  <PresentationFormat>Экран (4:3)</PresentationFormat>
  <Paragraphs>266</Paragraphs>
  <Slides>26</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Сложности и (или) проблемы осуществления государственного контроля (надзора) в сфере образования в городе Москве</vt:lpstr>
      <vt:lpstr>Возможные механизмы по внедрению в сфере образования риск-ориентированного подхода </vt:lpstr>
      <vt:lpstr>Слайд 21</vt:lpstr>
      <vt:lpstr>Слайд 22</vt:lpstr>
      <vt:lpstr>Слайд 23</vt:lpstr>
      <vt:lpstr>Ожидаемые результаты  от внедрения модели осуществления контрольно-надзорной деятельности в сфере образования на основе риск-ориентированного подхода </vt:lpstr>
      <vt:lpstr>Преимущества использования модели осуществления контрольно-надзорной деятельности в сфере образования на основе риск-ориентированного подхода</vt:lpstr>
      <vt:lpstr>Слайд 26</vt:lpstr>
    </vt:vector>
  </TitlesOfParts>
  <Company>hse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vkremlev</dc:creator>
  <cp:lastModifiedBy>Toshiba</cp:lastModifiedBy>
  <cp:revision>290</cp:revision>
  <dcterms:created xsi:type="dcterms:W3CDTF">2010-09-30T06:45:29Z</dcterms:created>
  <dcterms:modified xsi:type="dcterms:W3CDTF">2016-10-26T05:29:16Z</dcterms:modified>
</cp:coreProperties>
</file>