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9"/>
  </p:notesMasterIdLst>
  <p:handoutMasterIdLst>
    <p:handoutMasterId r:id="rId30"/>
  </p:handoutMasterIdLst>
  <p:sldIdLst>
    <p:sldId id="381" r:id="rId2"/>
    <p:sldId id="385" r:id="rId3"/>
    <p:sldId id="386" r:id="rId4"/>
    <p:sldId id="387" r:id="rId5"/>
    <p:sldId id="390" r:id="rId6"/>
    <p:sldId id="388" r:id="rId7"/>
    <p:sldId id="389" r:id="rId8"/>
    <p:sldId id="391" r:id="rId9"/>
    <p:sldId id="392" r:id="rId10"/>
    <p:sldId id="393" r:id="rId11"/>
    <p:sldId id="394" r:id="rId12"/>
    <p:sldId id="395" r:id="rId13"/>
    <p:sldId id="396" r:id="rId14"/>
    <p:sldId id="397" r:id="rId15"/>
    <p:sldId id="398" r:id="rId16"/>
    <p:sldId id="399" r:id="rId17"/>
    <p:sldId id="400" r:id="rId18"/>
    <p:sldId id="401" r:id="rId19"/>
    <p:sldId id="402" r:id="rId20"/>
    <p:sldId id="403" r:id="rId21"/>
    <p:sldId id="404" r:id="rId22"/>
    <p:sldId id="405" r:id="rId23"/>
    <p:sldId id="406" r:id="rId24"/>
    <p:sldId id="407" r:id="rId25"/>
    <p:sldId id="408" r:id="rId26"/>
    <p:sldId id="409" r:id="rId27"/>
    <p:sldId id="383" r:id="rId28"/>
  </p:sldIdLst>
  <p:sldSz cx="9144000" cy="5143500" type="screen16x9"/>
  <p:notesSz cx="6797675" cy="9928225"/>
  <p:defaultTextStyle>
    <a:defPPr>
      <a:defRPr lang="ru-RU"/>
    </a:defPPr>
    <a:lvl1pPr marL="0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9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7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7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6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5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4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3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orient="horz" pos="1847">
          <p15:clr>
            <a:srgbClr val="A4A3A4"/>
          </p15:clr>
        </p15:guide>
        <p15:guide id="3" orient="horz" pos="1121">
          <p15:clr>
            <a:srgbClr val="A4A3A4"/>
          </p15:clr>
        </p15:guide>
        <p15:guide id="4" orient="horz" pos="1938">
          <p15:clr>
            <a:srgbClr val="A4A3A4"/>
          </p15:clr>
        </p15:guide>
        <p15:guide id="5" pos="1892">
          <p15:clr>
            <a:srgbClr val="A4A3A4"/>
          </p15:clr>
        </p15:guide>
        <p15:guide id="6" pos="5544">
          <p15:clr>
            <a:srgbClr val="A4A3A4"/>
          </p15:clr>
        </p15:guide>
        <p15:guide id="7" orient="horz" pos="1302">
          <p15:clr>
            <a:srgbClr val="A4A3A4"/>
          </p15:clr>
        </p15:guide>
        <p15:guide id="8" orient="horz" pos="1756">
          <p15:clr>
            <a:srgbClr val="A4A3A4"/>
          </p15:clr>
        </p15:guide>
        <p15:guide id="9" orient="horz" pos="48">
          <p15:clr>
            <a:srgbClr val="A4A3A4"/>
          </p15:clr>
        </p15:guide>
        <p15:guide id="10" orient="horz" pos="3026">
          <p15:clr>
            <a:srgbClr val="A4A3A4"/>
          </p15:clr>
        </p15:guide>
        <p15:guide id="11" pos="1156">
          <p15:clr>
            <a:srgbClr val="A4A3A4"/>
          </p15:clr>
        </p15:guide>
        <p15:guide id="12" pos="4332">
          <p15:clr>
            <a:srgbClr val="A4A3A4"/>
          </p15:clr>
        </p15:guide>
        <p15:guide id="13" pos="2472">
          <p15:clr>
            <a:srgbClr val="A4A3A4"/>
          </p15:clr>
        </p15:guide>
        <p15:guide id="14" pos="4014">
          <p15:clr>
            <a:srgbClr val="A4A3A4"/>
          </p15:clr>
        </p15:guide>
        <p15:guide id="15" orient="horz" pos="259">
          <p15:clr>
            <a:srgbClr val="A4A3A4"/>
          </p15:clr>
        </p15:guide>
        <p15:guide id="16" orient="horz" pos="2981">
          <p15:clr>
            <a:srgbClr val="A4A3A4"/>
          </p15:clr>
        </p15:guide>
        <p15:guide id="17" orient="horz" pos="2531">
          <p15:clr>
            <a:srgbClr val="A4A3A4"/>
          </p15:clr>
        </p15:guide>
        <p15:guide id="18" orient="horz" pos="1166">
          <p15:clr>
            <a:srgbClr val="A4A3A4"/>
          </p15:clr>
        </p15:guide>
        <p15:guide id="19" orient="horz" pos="713">
          <p15:clr>
            <a:srgbClr val="A4A3A4"/>
          </p15:clr>
        </p15:guide>
        <p15:guide id="20" orient="horz" pos="2073">
          <p15:clr>
            <a:srgbClr val="A4A3A4"/>
          </p15:clr>
        </p15:guide>
        <p15:guide id="21" pos="158">
          <p15:clr>
            <a:srgbClr val="A4A3A4"/>
          </p15:clr>
        </p15:guide>
        <p15:guide id="22" pos="5603">
          <p15:clr>
            <a:srgbClr val="A4A3A4"/>
          </p15:clr>
        </p15:guide>
        <p15:guide id="23" pos="612">
          <p15:clr>
            <a:srgbClr val="A4A3A4"/>
          </p15:clr>
        </p15:guide>
        <p15:guide id="24" pos="2880">
          <p15:clr>
            <a:srgbClr val="A4A3A4"/>
          </p15:clr>
        </p15:guide>
        <p15:guide id="25" pos="5148">
          <p15:clr>
            <a:srgbClr val="A4A3A4"/>
          </p15:clr>
        </p15:guide>
        <p15:guide id="26" pos="1066">
          <p15:clr>
            <a:srgbClr val="A4A3A4"/>
          </p15:clr>
        </p15:guide>
        <p15:guide id="27" pos="4694">
          <p15:clr>
            <a:srgbClr val="A4A3A4"/>
          </p15:clr>
        </p15:guide>
        <p15:guide id="28" pos="42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57A5"/>
    <a:srgbClr val="9B86B6"/>
    <a:srgbClr val="00A6EB"/>
    <a:srgbClr val="00688B"/>
    <a:srgbClr val="3F8DE2"/>
    <a:srgbClr val="0094DE"/>
    <a:srgbClr val="02ACE8"/>
    <a:srgbClr val="FFFF99"/>
    <a:srgbClr val="4A81E4"/>
    <a:srgbClr val="414A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052" autoAdjust="0"/>
    <p:restoredTop sz="94136" autoAdjust="0"/>
  </p:normalViewPr>
  <p:slideViewPr>
    <p:cSldViewPr snapToObjects="1">
      <p:cViewPr>
        <p:scale>
          <a:sx n="90" d="100"/>
          <a:sy n="90" d="100"/>
        </p:scale>
        <p:origin x="-1090" y="-418"/>
      </p:cViewPr>
      <p:guideLst>
        <p:guide orient="horz" pos="1620"/>
        <p:guide orient="horz" pos="1847"/>
        <p:guide orient="horz" pos="1121"/>
        <p:guide orient="horz" pos="1938"/>
        <p:guide orient="horz" pos="1302"/>
        <p:guide orient="horz" pos="1756"/>
        <p:guide orient="horz" pos="48"/>
        <p:guide orient="horz" pos="3026"/>
        <p:guide orient="horz" pos="259"/>
        <p:guide orient="horz" pos="2981"/>
        <p:guide orient="horz" pos="2531"/>
        <p:guide orient="horz" pos="1166"/>
        <p:guide orient="horz" pos="713"/>
        <p:guide orient="horz" pos="2073"/>
        <p:guide pos="1892"/>
        <p:guide pos="5544"/>
        <p:guide pos="1156"/>
        <p:guide pos="4332"/>
        <p:guide pos="2472"/>
        <p:guide pos="4014"/>
        <p:guide pos="158"/>
        <p:guide pos="5603"/>
        <p:guide pos="612"/>
        <p:guide pos="2880"/>
        <p:guide pos="5148"/>
        <p:guide pos="1066"/>
        <p:guide pos="4694"/>
        <p:guide pos="42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0" d="100"/>
          <a:sy n="90" d="100"/>
        </p:scale>
        <p:origin x="-3702" y="-102"/>
      </p:cViewPr>
      <p:guideLst>
        <p:guide orient="horz" pos="3127"/>
        <p:guide pos="2141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A582C7F6-92CC-4B1B-9595-A21F162E8585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FAE26E8-903C-456C-8EE2-544CDD43D1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283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78C5D1EF-77EA-4749-BAB3-C7292E4C7162}" type="datetimeFigureOut">
              <a:rPr lang="ru-RU" smtClean="0"/>
              <a:pPr/>
              <a:t>27.10.2016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0AF4B4A9-BDB9-4DC5-BE7E-756D0329E3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86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9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7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97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46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95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44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93" algn="l" defTabSz="91429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4B4A9-BDB9-4DC5-BE7E-756D0329E39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529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4B4A9-BDB9-4DC5-BE7E-756D0329E393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78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&gt;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87513" y="1131889"/>
            <a:ext cx="5046662" cy="504695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 algn="l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57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51400" y="4730750"/>
            <a:ext cx="2133600" cy="273844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1400">
                <a:latin typeface="Cambria" pitchFamily="18" charset="0"/>
              </a:defRPr>
            </a:lvl1pPr>
          </a:lstStyle>
          <a:p>
            <a:fld id="{29E4B24F-B790-4C43-BEE8-25B58BA86868}" type="datetime1">
              <a:rPr lang="ru-RU" smtClean="0"/>
              <a:pPr/>
              <a:t>27.10.2016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87513" y="411164"/>
            <a:ext cx="5764212" cy="720725"/>
          </a:xfrm>
          <a:prstGeom prst="rect">
            <a:avLst/>
          </a:prstGeom>
          <a:ln>
            <a:noFill/>
          </a:ln>
        </p:spPr>
        <p:txBody>
          <a:bodyPr lIns="91430" tIns="45715" rIns="91430" bIns="45715"/>
          <a:lstStyle>
            <a:lvl1pPr>
              <a:defRPr sz="2800" b="1">
                <a:solidFill>
                  <a:srgbClr val="2857A5"/>
                </a:solidFill>
                <a:latin typeface="Cambria" pitchFamily="18" charset="0"/>
              </a:defRPr>
            </a:lvl1pPr>
          </a:lstStyle>
          <a:p>
            <a:r>
              <a:rPr lang="ru-RU" dirty="0" smtClean="0"/>
              <a:t>ОБРАЗЕЦ КОЛОНТИТУЛА</a:t>
            </a:r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2" hasCustomPrompt="1"/>
          </p:nvPr>
        </p:nvSpPr>
        <p:spPr>
          <a:xfrm>
            <a:off x="250825" y="2859790"/>
            <a:ext cx="2736955" cy="685799"/>
          </a:xfrm>
          <a:prstGeom prst="rect">
            <a:avLst/>
          </a:prstGeom>
        </p:spPr>
        <p:txBody>
          <a:bodyPr/>
          <a:lstStyle>
            <a:lvl1pPr>
              <a:spcBef>
                <a:spcPts val="200"/>
              </a:spcBef>
              <a:defRPr/>
            </a:lvl1pPr>
            <a:lvl2pPr>
              <a:defRPr sz="1800" cap="none">
                <a:solidFill>
                  <a:schemeClr val="bg1"/>
                </a:solidFill>
              </a:defRPr>
            </a:lvl2pPr>
            <a:lvl3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/>
            </a:lvl3pPr>
            <a:lvl4pPr>
              <a:buClr>
                <a:srgbClr val="00A6EB"/>
              </a:buClr>
              <a:defRPr/>
            </a:lvl4pPr>
            <a:lvl5pPr>
              <a:buClr>
                <a:srgbClr val="00A6EB"/>
              </a:buClr>
              <a:defRPr/>
            </a:lvl5pPr>
            <a:lvl6pPr>
              <a:defRPr sz="1100"/>
            </a:lvl6pPr>
            <a:lvl7pPr>
              <a:buClr>
                <a:srgbClr val="00A6EB"/>
              </a:buClr>
              <a:defRPr/>
            </a:lvl7pPr>
            <a:lvl8pPr>
              <a:defRPr sz="1050" spc="0">
                <a:latin typeface="Cambria" pitchFamily="18" charset="0"/>
              </a:defRPr>
            </a:lvl8pPr>
            <a:lvl9pPr>
              <a:defRPr sz="2000" b="1">
                <a:solidFill>
                  <a:srgbClr val="FF0000"/>
                </a:solidFill>
                <a:latin typeface="Cambria" pitchFamily="18" charset="0"/>
              </a:defRPr>
            </a:lvl9pPr>
          </a:lstStyle>
          <a:p>
            <a:r>
              <a:rPr lang="ru-RU" dirty="0" smtClean="0">
                <a:solidFill>
                  <a:schemeClr val="bg1"/>
                </a:solidFill>
              </a:rPr>
              <a:t>Фамилия Имя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395553" y="123410"/>
            <a:ext cx="5780073" cy="576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defRPr cap="none" spc="0">
                <a:solidFill>
                  <a:srgbClr val="2857A5"/>
                </a:solidFill>
              </a:defRPr>
            </a:lvl1pPr>
          </a:lstStyle>
          <a:p>
            <a:r>
              <a:rPr lang="ru-RU" dirty="0" smtClean="0"/>
              <a:t>Образец</a:t>
            </a:r>
            <a:br>
              <a:rPr lang="ru-RU" dirty="0" smtClean="0"/>
            </a:b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 hasCustomPrompt="1"/>
          </p:nvPr>
        </p:nvSpPr>
        <p:spPr>
          <a:xfrm>
            <a:off x="1331550" y="1131888"/>
            <a:ext cx="6844076" cy="3598862"/>
          </a:xfrm>
          <a:prstGeom prst="rect">
            <a:avLst/>
          </a:prstGeom>
        </p:spPr>
        <p:txBody>
          <a:bodyPr/>
          <a:lstStyle>
            <a:lvl2pPr>
              <a:defRPr>
                <a:solidFill>
                  <a:srgbClr val="2857A5"/>
                </a:solidFill>
              </a:defRPr>
            </a:lvl2pPr>
            <a:lvl3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/>
            </a:lvl3pPr>
            <a:lvl4pPr>
              <a:buClr>
                <a:srgbClr val="2857A5"/>
              </a:buClr>
              <a:defRPr/>
            </a:lvl4pPr>
            <a:lvl5pPr>
              <a:buClr>
                <a:srgbClr val="2857A5"/>
              </a:buClr>
              <a:defRPr/>
            </a:lvl5pPr>
            <a:lvl6pPr>
              <a:defRPr sz="1100"/>
            </a:lvl6pPr>
            <a:lvl7pPr>
              <a:buClr>
                <a:srgbClr val="2857A5"/>
              </a:buClr>
              <a:defRPr/>
            </a:lvl7pPr>
            <a:lvl8pPr>
              <a:defRPr sz="1050" spc="0">
                <a:latin typeface="Cambria" pitchFamily="18" charset="0"/>
              </a:defRPr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 sz="2000" b="1">
                <a:solidFill>
                  <a:srgbClr val="9B86B6"/>
                </a:solidFill>
                <a:latin typeface="Cambria" pitchFamily="18" charset="0"/>
              </a:defRPr>
            </a:lvl9pPr>
          </a:lstStyle>
          <a:p>
            <a:pPr lvl="1"/>
            <a:r>
              <a:rPr lang="ru-RU" dirty="0" smtClean="0"/>
              <a:t>Образец заголовка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Образец заголовка 2</a:t>
            </a:r>
            <a:endParaRPr lang="en-US" dirty="0" smtClean="0"/>
          </a:p>
          <a:p>
            <a:pPr lvl="2"/>
            <a:r>
              <a:rPr lang="ru-RU" dirty="0" smtClean="0"/>
              <a:t>Основной текст</a:t>
            </a:r>
          </a:p>
          <a:p>
            <a:pPr lvl="3"/>
            <a:r>
              <a:rPr lang="ru-RU" dirty="0" smtClean="0"/>
              <a:t>Список</a:t>
            </a:r>
          </a:p>
          <a:p>
            <a:pPr lvl="4"/>
            <a:r>
              <a:rPr lang="ru-RU" dirty="0" smtClean="0"/>
              <a:t>Нумерованный список</a:t>
            </a:r>
            <a:endParaRPr lang="en-US" dirty="0" smtClean="0"/>
          </a:p>
          <a:p>
            <a:pPr lvl="5"/>
            <a:r>
              <a:rPr lang="ru-RU" dirty="0" smtClean="0"/>
              <a:t>Мелкий текст</a:t>
            </a:r>
          </a:p>
          <a:p>
            <a:pPr lvl="6"/>
            <a:r>
              <a:rPr lang="ru-RU" dirty="0" smtClean="0"/>
              <a:t>Цитата или важное сообщение</a:t>
            </a:r>
          </a:p>
          <a:p>
            <a:pPr lvl="7"/>
            <a:r>
              <a:rPr lang="ru-RU" dirty="0" smtClean="0"/>
              <a:t>Мелкий подзаголовок (таблица или рисунок)</a:t>
            </a:r>
          </a:p>
          <a:p>
            <a:pPr marL="0" marR="0" lvl="8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Выделения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rot="16200000">
            <a:off x="7862918" y="3573067"/>
            <a:ext cx="2133600" cy="273844"/>
          </a:xfrm>
          <a:prstGeom prst="rect">
            <a:avLst/>
          </a:prstGeom>
        </p:spPr>
        <p:txBody>
          <a:bodyPr/>
          <a:lstStyle>
            <a:lvl1pPr algn="l">
              <a:defRPr sz="1000"/>
            </a:lvl1pPr>
          </a:lstStyle>
          <a:p>
            <a:fld id="{B41ABA4E-CD72-497B-97AA-7213B3980F60}" type="datetimeFigureOut">
              <a:rPr lang="en-US" smtClean="0"/>
              <a:pPr/>
              <a:t>10/27/2016</a:t>
            </a:fld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43966" y="281626"/>
            <a:ext cx="500034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Cambria" pitchFamily="18" charset="0"/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&gt;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 hasCustomPrompt="1"/>
          </p:nvPr>
        </p:nvSpPr>
        <p:spPr>
          <a:xfrm>
            <a:off x="1691600" y="1131888"/>
            <a:ext cx="6484026" cy="2592022"/>
          </a:xfrm>
          <a:prstGeom prst="rect">
            <a:avLst/>
          </a:prstGeom>
        </p:spPr>
        <p:txBody>
          <a:bodyPr/>
          <a:lstStyle>
            <a:lvl2pPr>
              <a:defRPr>
                <a:solidFill>
                  <a:srgbClr val="2857A5"/>
                </a:solidFill>
              </a:defRPr>
            </a:lvl2pPr>
            <a:lvl3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itchFamily="34" charset="0"/>
              <a:buNone/>
              <a:tabLst/>
              <a:defRPr/>
            </a:lvl3pPr>
            <a:lvl4pPr>
              <a:buClr>
                <a:srgbClr val="00A6EB"/>
              </a:buClr>
              <a:defRPr/>
            </a:lvl4pPr>
            <a:lvl5pPr>
              <a:buClr>
                <a:srgbClr val="00A6EB"/>
              </a:buClr>
              <a:defRPr/>
            </a:lvl5pPr>
            <a:lvl6pPr>
              <a:defRPr sz="1100"/>
            </a:lvl6pPr>
            <a:lvl7pPr>
              <a:buClr>
                <a:srgbClr val="00A6EB"/>
              </a:buClr>
              <a:defRPr/>
            </a:lvl7pPr>
            <a:lvl8pPr>
              <a:defRPr sz="1050" spc="0">
                <a:latin typeface="Cambria" pitchFamily="18" charset="0"/>
              </a:defRPr>
            </a:lvl8pPr>
            <a:lvl9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itchFamily="34" charset="0"/>
              <a:buNone/>
              <a:tabLst/>
              <a:defRPr sz="2000" b="1">
                <a:solidFill>
                  <a:srgbClr val="FF0000"/>
                </a:solidFill>
                <a:latin typeface="Cambria" pitchFamily="18" charset="0"/>
              </a:defRPr>
            </a:lvl9pPr>
          </a:lstStyle>
          <a:p>
            <a:pPr lvl="1"/>
            <a:r>
              <a:rPr lang="ru-RU" dirty="0" smtClean="0"/>
              <a:t>Образец заголовка</a:t>
            </a:r>
          </a:p>
        </p:txBody>
      </p:sp>
      <p:sp>
        <p:nvSpPr>
          <p:cNvPr id="7" name="Дата 3"/>
          <p:cNvSpPr txBox="1">
            <a:spLocks/>
          </p:cNvSpPr>
          <p:nvPr userDrawn="1"/>
        </p:nvSpPr>
        <p:spPr>
          <a:xfrm>
            <a:off x="251400" y="4189842"/>
            <a:ext cx="2880400" cy="91161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1400">
                <a:latin typeface="Cambria" pitchFamily="18" charset="0"/>
              </a:defRPr>
            </a:lvl1pPr>
          </a:lstStyle>
          <a:p>
            <a:pPr marL="0" marR="0" lvl="0" indent="0" algn="l" defTabSz="9142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+7 (495) 952-09-05</a:t>
            </a: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2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115419 г. Москва, 2-й Верхний Михайловский проезд, д. 9а</a:t>
            </a:r>
          </a:p>
          <a:p>
            <a:pPr marL="0" marR="0" lvl="0" indent="0" algn="l" defTabSz="9142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mcko.ru</a:t>
            </a:r>
          </a:p>
          <a:p>
            <a:pPr marL="0" marR="0" lvl="0" indent="0" algn="l" defTabSz="9142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www.facebook.com/mcko.ru</a:t>
            </a: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" y="4266000"/>
            <a:ext cx="136800" cy="136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" y="4410000"/>
            <a:ext cx="136800" cy="136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" y="4716000"/>
            <a:ext cx="136800" cy="136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" y="4876070"/>
            <a:ext cx="136800" cy="136800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88" r:id="rId2"/>
    <p:sldLayoutId id="2147483889" r:id="rId3"/>
  </p:sldLayoutIdLst>
  <p:transition spd="med" advClick="0" advTm="10000">
    <p:pull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2400"/>
        </a:lnSpc>
        <a:spcBef>
          <a:spcPct val="0"/>
        </a:spcBef>
        <a:buNone/>
        <a:defRPr sz="2000" b="1" kern="1200" cap="all" spc="-100" baseline="0">
          <a:solidFill>
            <a:srgbClr val="00A6EB"/>
          </a:solidFill>
          <a:latin typeface="Cambria" pitchFamily="18" charset="0"/>
          <a:ea typeface="+mj-ea"/>
          <a:cs typeface="Latha" pitchFamily="34" charset="0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itchFamily="34" charset="0"/>
        <a:buNone/>
        <a:defRPr sz="1800" kern="1200" cap="none" baseline="0">
          <a:solidFill>
            <a:schemeClr val="tx1">
              <a:lumMod val="75000"/>
              <a:lumOff val="25000"/>
            </a:schemeClr>
          </a:solidFill>
          <a:latin typeface="Cambria" pitchFamily="18" charset="0"/>
          <a:ea typeface="+mn-ea"/>
          <a:cs typeface="+mn-cs"/>
        </a:defRPr>
      </a:lvl1pPr>
      <a:lvl2pPr marL="0" indent="0" algn="l" defTabSz="914400" rtl="0" eaLnBrk="1" latinLnBrk="0" hangingPunct="1">
        <a:spcBef>
          <a:spcPts val="1200"/>
        </a:spcBef>
        <a:spcAft>
          <a:spcPts val="600"/>
        </a:spcAft>
        <a:buFont typeface="Arial" pitchFamily="34" charset="0"/>
        <a:buNone/>
        <a:defRPr sz="1400" b="1" kern="1200" cap="all" baseline="0">
          <a:solidFill>
            <a:srgbClr val="00A6EB"/>
          </a:solidFill>
          <a:latin typeface="Cambria" pitchFamily="18" charset="0"/>
          <a:ea typeface="+mn-ea"/>
          <a:cs typeface="+mn-cs"/>
        </a:defRPr>
      </a:lvl2pPr>
      <a:lvl3pPr marL="0" indent="0" algn="l" defTabSz="914400" rtl="0" eaLnBrk="1" latinLnBrk="0" hangingPunct="1">
        <a:spcBef>
          <a:spcPts val="0"/>
        </a:spcBef>
        <a:spcAft>
          <a:spcPts val="300"/>
        </a:spcAft>
        <a:buFont typeface="Arial" pitchFamily="34" charset="0"/>
        <a:buNone/>
        <a:defRPr sz="1600" kern="1200">
          <a:solidFill>
            <a:schemeClr val="tx1"/>
          </a:solidFill>
          <a:latin typeface="Cambria" pitchFamily="18" charset="0"/>
          <a:ea typeface="+mn-ea"/>
          <a:cs typeface="+mn-cs"/>
        </a:defRPr>
      </a:lvl3pPr>
      <a:lvl4pPr marL="447675" indent="-271463" algn="l" defTabSz="914400" rtl="0" eaLnBrk="1" latinLnBrk="0" hangingPunct="1">
        <a:spcBef>
          <a:spcPts val="0"/>
        </a:spcBef>
        <a:spcAft>
          <a:spcPts val="600"/>
        </a:spcAft>
        <a:buClr>
          <a:srgbClr val="00A6EB"/>
        </a:buClr>
        <a:buFont typeface="Wingdings 2" pitchFamily="18" charset="2"/>
        <a:buChar char=""/>
        <a:defRPr sz="1600" kern="1200">
          <a:solidFill>
            <a:schemeClr val="tx1"/>
          </a:solidFill>
          <a:latin typeface="Cambria" pitchFamily="18" charset="0"/>
          <a:ea typeface="+mn-ea"/>
          <a:cs typeface="+mn-cs"/>
        </a:defRPr>
      </a:lvl4pPr>
      <a:lvl5pPr marL="447675" indent="-271463" algn="l" defTabSz="914400" rtl="0" eaLnBrk="1" latinLnBrk="0" hangingPunct="1">
        <a:spcBef>
          <a:spcPts val="400"/>
        </a:spcBef>
        <a:spcAft>
          <a:spcPts val="400"/>
        </a:spcAft>
        <a:buClr>
          <a:srgbClr val="00A6EB"/>
        </a:buClr>
        <a:buSzPct val="110000"/>
        <a:buFont typeface="+mj-lt"/>
        <a:buAutoNum type="arabicPeriod"/>
        <a:tabLst/>
        <a:defRPr sz="1600" kern="1200">
          <a:solidFill>
            <a:schemeClr val="tx1"/>
          </a:solidFill>
          <a:latin typeface="Cambria" pitchFamily="18" charset="0"/>
          <a:ea typeface="+mn-ea"/>
          <a:cs typeface="+mn-cs"/>
        </a:defRPr>
      </a:lvl5pPr>
      <a:lvl6pPr marL="449263" indent="0" algn="l" defTabSz="914400" rtl="0" eaLnBrk="1" latinLnBrk="0" hangingPunct="1">
        <a:spcBef>
          <a:spcPts val="600"/>
        </a:spcBef>
        <a:spcAft>
          <a:spcPts val="600"/>
        </a:spcAft>
        <a:buFont typeface="Arial" pitchFamily="34" charset="0"/>
        <a:buNone/>
        <a:defRPr sz="1400" i="0" kern="1200">
          <a:solidFill>
            <a:schemeClr val="tx1"/>
          </a:solidFill>
          <a:latin typeface="+mj-lt"/>
          <a:ea typeface="+mn-ea"/>
          <a:cs typeface="+mn-cs"/>
        </a:defRPr>
      </a:lvl6pPr>
      <a:lvl7pPr marL="177800" indent="-177800" algn="l" defTabSz="914400" rtl="0" eaLnBrk="1" latinLnBrk="0" hangingPunct="1">
        <a:spcBef>
          <a:spcPts val="1200"/>
        </a:spcBef>
        <a:spcAft>
          <a:spcPts val="1200"/>
        </a:spcAft>
        <a:buClr>
          <a:srgbClr val="00A6EB"/>
        </a:buClr>
        <a:buSzPct val="150000"/>
        <a:buFont typeface="Cambria" pitchFamily="18" charset="0"/>
        <a:buChar char="|"/>
        <a:defRPr sz="1800" b="1" i="1" kern="1200">
          <a:solidFill>
            <a:srgbClr val="414A54"/>
          </a:solidFill>
          <a:latin typeface="Cambria" pitchFamily="18" charset="0"/>
          <a:ea typeface="+mn-ea"/>
          <a:cs typeface="+mn-cs"/>
        </a:defRPr>
      </a:lvl7pPr>
      <a:lvl8pPr marL="0" indent="0" algn="l" defTabSz="914400" rtl="0" eaLnBrk="1" latinLnBrk="0" hangingPunct="1">
        <a:spcBef>
          <a:spcPts val="400"/>
        </a:spcBef>
        <a:spcAft>
          <a:spcPts val="400"/>
        </a:spcAft>
        <a:buFont typeface="Arial" pitchFamily="34" charset="0"/>
        <a:buNone/>
        <a:defRPr sz="1200" u="sng" kern="1200" cap="all" spc="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8pPr>
      <a:lvl9pPr marL="0" indent="0" algn="l" defTabSz="914400" rtl="0" eaLnBrk="1" latinLnBrk="0" hangingPunct="1">
        <a:spcBef>
          <a:spcPts val="400"/>
        </a:spcBef>
        <a:spcAft>
          <a:spcPts val="400"/>
        </a:spcAft>
        <a:buFont typeface="Arial" pitchFamily="34" charset="0"/>
        <a:buNone/>
        <a:defRPr sz="1400" kern="1200" baseline="0">
          <a:solidFill>
            <a:schemeClr val="tx1"/>
          </a:solidFill>
          <a:latin typeface="Trebuchet MS" pitchFamily="34" charset="0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248226" y="4730750"/>
            <a:ext cx="2277620" cy="273844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1400">
                <a:latin typeface="Cambria" pitchFamily="18" charset="0"/>
              </a:defRPr>
            </a:lvl1pPr>
          </a:lstStyle>
          <a:p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28 октября 2016 г.</a:t>
            </a:r>
            <a:endParaRPr lang="ru-RU" sz="1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687512" y="411164"/>
            <a:ext cx="6917047" cy="720725"/>
          </a:xfrm>
        </p:spPr>
        <p:txBody>
          <a:bodyPr anchor="ctr"/>
          <a:lstStyle/>
          <a:p>
            <a:pPr algn="ctr"/>
            <a:r>
              <a:rPr lang="ru-RU" sz="2000" dirty="0" smtClean="0"/>
              <a:t>Алгоритм действий эксперта,  привлекаемого </a:t>
            </a:r>
          </a:p>
          <a:p>
            <a:pPr algn="ctr"/>
            <a:r>
              <a:rPr lang="ru-RU" sz="2000" dirty="0" smtClean="0"/>
              <a:t>к  проведению мероприятий по контролю </a:t>
            </a:r>
            <a:endParaRPr lang="ru-RU" sz="2000" dirty="0"/>
          </a:p>
        </p:txBody>
      </p:sp>
      <p:sp>
        <p:nvSpPr>
          <p:cNvPr id="10" name="Содержимое 7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О.И. Германова, </a:t>
            </a:r>
          </a:p>
          <a:p>
            <a:pPr algn="r"/>
            <a:r>
              <a:rPr lang="ru-RU" sz="1400" dirty="0">
                <a:solidFill>
                  <a:schemeClr val="bg1"/>
                </a:solidFill>
              </a:rPr>
              <a:t>н</a:t>
            </a:r>
            <a:r>
              <a:rPr lang="ru-RU" sz="1400" dirty="0" smtClean="0">
                <a:solidFill>
                  <a:schemeClr val="bg1"/>
                </a:solidFill>
              </a:rPr>
              <a:t>ачальник отдела Московского центра качества образования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0000">
        <p14:gallery dir="l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1805233"/>
              </p:ext>
            </p:extLst>
          </p:nvPr>
        </p:nvGraphicFramePr>
        <p:xfrm>
          <a:off x="1619589" y="944293"/>
          <a:ext cx="7350010" cy="38619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675005"/>
                <a:gridCol w="3675005"/>
              </a:tblGrid>
              <a:tr h="188486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и экспертиза документов и материалов, характеризующих деятельность образовательной организации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77" marR="58677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исполнение в полном объеме полномочий и обязанностей, отнесенных к компетенции и ответственности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образовательной организации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(ст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28 Федерального закона от 29.12.2012 г. № 273-ФЗ «Об образовании в Российской Федерации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77" marR="58677" marT="0" marB="0" anchor="ctr"/>
                </a:tc>
              </a:tr>
              <a:tr h="418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соблюдение требований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части охраны здоровья обучающихся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677" marR="58677" marT="0" marB="0" anchor="ctr"/>
                </a:tc>
              </a:tr>
              <a:tr h="1515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соблюдение прав обучающихся с ограниченными возможностями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здоровья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677" marR="58677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72279191"/>
      </p:ext>
    </p:extLst>
  </p:cSld>
  <p:clrMapOvr>
    <a:masterClrMapping/>
  </p:clrMapOvr>
  <p:transition spd="med" advClick="0" advTm="10000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246678"/>
              </p:ext>
            </p:extLst>
          </p:nvPr>
        </p:nvGraphicFramePr>
        <p:xfrm>
          <a:off x="1331550" y="1059540"/>
          <a:ext cx="7577323" cy="34663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969450"/>
                <a:gridCol w="3607873"/>
              </a:tblGrid>
              <a:tr h="194742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и экспертиза документов и материалов, характеризующих деятельность образовательной организации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479" marR="6747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соблюдение законодательства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предоставлении платных образовательных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услуг</a:t>
                      </a: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479" marR="67479" marT="0" marB="0" anchor="ctr"/>
                </a:tc>
              </a:tr>
              <a:tr h="15189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Установить  соблюдение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оснований и порядка возникновения, приостановления и прекращения образовательных отношений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479" marR="67479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66284416"/>
      </p:ext>
    </p:extLst>
  </p:cSld>
  <p:clrMapOvr>
    <a:masterClrMapping/>
  </p:clrMapOvr>
  <p:transition spd="med" advClick="0" advTm="10000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262766"/>
              </p:ext>
            </p:extLst>
          </p:nvPr>
        </p:nvGraphicFramePr>
        <p:xfrm>
          <a:off x="1691600" y="1188527"/>
          <a:ext cx="7128000" cy="338908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01881"/>
                <a:gridCol w="3926119"/>
              </a:tblGrid>
              <a:tr h="223231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соблюдения законодательства в сфере образования при осуществлении образовательного процесса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199" marR="4819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соответствие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 образовательной организации 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Порядку </a:t>
                      </a: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организации и осуществления образовательной деятельности по ……. Программам, утвержденному приказом  Министерства образования и науки Российской Федерации …: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образовательных программ, включающих в себя учебный план, календарный учебный график, рабочие программы учебных предметов, курсов, дисциплин (модулей), оценочные и методические материалы;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расписания занятий (образовательной деятельности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199" marR="48199" marT="0" marB="0"/>
                </a:tc>
              </a:tr>
              <a:tr h="11567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соответствие законодательству в сфере образования при реализации образовательной </a:t>
                      </a:r>
                      <a:r>
                        <a:rPr lang="ru-RU" sz="11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программы</a:t>
                      </a:r>
                      <a:endParaRPr lang="ru-RU" sz="1100" i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сетевой формы  реализации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применения электронного обучения, дистанционных образовательных технологий</a:t>
                      </a:r>
                      <a:endParaRPr lang="ru-RU" sz="1100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199" marR="48199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18740460"/>
      </p:ext>
    </p:extLst>
  </p:cSld>
  <p:clrMapOvr>
    <a:masterClrMapping/>
  </p:clrMapOvr>
  <p:transition spd="med" advClick="0" advTm="10000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533170"/>
              </p:ext>
            </p:extLst>
          </p:nvPr>
        </p:nvGraphicFramePr>
        <p:xfrm>
          <a:off x="1686719" y="1131550"/>
          <a:ext cx="7247073" cy="355234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24000"/>
                <a:gridCol w="5123073"/>
              </a:tblGrid>
              <a:tr h="35523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соблюдения законодательства в сфере образования при осуществлении образовательного процесса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соблюдение законодательства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части организации текущего контроля, промежуточной и итоговой аттестации: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приказов, журналов, ведомостей, протоколов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результатами текущего контроля, промежуточной и итоговой аттестации,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внутренней системы качества образования,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локального акта о порядке и формах итоговой аттестации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14480924"/>
      </p:ext>
    </p:extLst>
  </p:cSld>
  <p:clrMapOvr>
    <a:masterClrMapping/>
  </p:clrMapOvr>
  <p:transition spd="med" advClick="0" advTm="10000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dirty="0"/>
              <a:t>Проведение экспертизы ( на примере ФГН)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3027018"/>
              </p:ext>
            </p:extLst>
          </p:nvPr>
        </p:nvGraphicFramePr>
        <p:xfrm>
          <a:off x="1742140" y="987530"/>
          <a:ext cx="7006440" cy="34564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96039"/>
                <a:gridCol w="5010401"/>
              </a:tblGrid>
              <a:tr h="34564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соблюдения законодательства в сфере образования при осуществлении образовательного процесса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соблюдение требований учета, выдачи и хранения документов об образовании и (или) о квалификации: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образцов документов об обучении и об образовании, утвержденных самостоятельно образовательной организацией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95300" algn="l"/>
                        </a:tabLs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и правильность заполнения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книг регистрации выданных документов об образовании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(по уровням образования);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95300" algn="l"/>
                        </a:tabLs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распорядительного акта  о выдаче документов об образовании и приложений к ним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95300" algn="l"/>
                        </a:tabLs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соблюдение порядка выдачи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дубликатов документов об образовании и (или) о квалификации.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00015099"/>
      </p:ext>
    </p:extLst>
  </p:cSld>
  <p:clrMapOvr>
    <a:masterClrMapping/>
  </p:clrMapOvr>
  <p:transition spd="med" advClick="0" advTm="10000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159167"/>
              </p:ext>
            </p:extLst>
          </p:nvPr>
        </p:nvGraphicFramePr>
        <p:xfrm>
          <a:off x="1331550" y="1131550"/>
          <a:ext cx="7452000" cy="338447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08390"/>
                <a:gridCol w="4643610"/>
              </a:tblGrid>
              <a:tr h="3384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соблюдения законодательства в сфере образования при осуществлении образовательного процесса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Провести анализ уровня квалификации педагогических работников с учетом специфики образовательной организации и требований, установленных в Квалификационных характеристиках должностей работников образования, утвержденных приказом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России от 26.08.2010 г. № 761н и других нормативных правовых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актов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16304335"/>
      </p:ext>
    </p:extLst>
  </p:cSld>
  <p:clrMapOvr>
    <a:masterClrMapping/>
  </p:clrMapOvr>
  <p:transition spd="med" advClick="0" advTm="10000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600746"/>
              </p:ext>
            </p:extLst>
          </p:nvPr>
        </p:nvGraphicFramePr>
        <p:xfrm>
          <a:off x="1763610" y="1154920"/>
          <a:ext cx="6984000" cy="3600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89647"/>
                <a:gridCol w="4994353"/>
              </a:tblGrid>
              <a:tr h="360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соблюдения законодательства в сфере образования при осуществлении образовательного процесса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соблюдение порядка организации и проведения аттестации педагогических работников образовательной организации в соответствии с законодательством в сфере образования: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локального акта, регламентирующего порядок работы аттестационной комиссии, самостоятельно формируемой образовательной организации;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своевременность прохождения аттестации педагогическими работниками на соответствие занимаемой ими должности;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своевременность прохождения педагогическими работниками повышения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квалификации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91352724"/>
      </p:ext>
    </p:extLst>
  </p:cSld>
  <p:clrMapOvr>
    <a:masterClrMapping/>
  </p:clrMapOvr>
  <p:transition spd="med" advClick="0" advTm="10000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988363"/>
              </p:ext>
            </p:extLst>
          </p:nvPr>
        </p:nvGraphicFramePr>
        <p:xfrm>
          <a:off x="1403560" y="1100268"/>
          <a:ext cx="7240406" cy="35988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62691"/>
                <a:gridCol w="5177715"/>
              </a:tblGrid>
              <a:tr h="35988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соблюдения законодательства в сфере образования при осуществлении образовательного процесса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соблюдение требований  законодательства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части соблюдения прав, обязанностей и ответственности участников образовательных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отношений: наличие локальных нормативных актов, устанавливающих права, обязанности и ответственность 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обучающихся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соответствии со ст. 34-43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родителей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(законных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представителей) несовершеннолетних обучающихся в соответствии со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ст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44;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педагогических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работников в соответствии со ст. 46,47,48  Федерального закона от 29.12.2012 г. № 273-ФЗ «Об образовании в Российской Федерации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457200" algn="l"/>
                        </a:tabLst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комиссии по  урегулированию споров между участниками образовательных отношений, соблюдение порядка ее создания.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65" marR="64265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21086438"/>
      </p:ext>
    </p:extLst>
  </p:cSld>
  <p:clrMapOvr>
    <a:masterClrMapping/>
  </p:clrMapOvr>
  <p:transition spd="med" advClick="0" advTm="10000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394847"/>
              </p:ext>
            </p:extLst>
          </p:nvPr>
        </p:nvGraphicFramePr>
        <p:xfrm>
          <a:off x="1851201" y="1131550"/>
          <a:ext cx="6910556" cy="338977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68721"/>
                <a:gridCol w="4941835"/>
              </a:tblGrid>
              <a:tr h="33897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 за ходом образовательного процесса, использованием учебной, учебно-методической литературы и средств обеспечения образовательного процесса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197" marR="6519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Рассмотрение учебной, учебно-методической литературы и средств обеспечения образовательного процесса по реализуемым программам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5197" marR="65197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29383835"/>
      </p:ext>
    </p:extLst>
  </p:cSld>
  <p:clrMapOvr>
    <a:masterClrMapping/>
  </p:clrMapOvr>
  <p:transition spd="med" advClick="0" advTm="10000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7045591"/>
              </p:ext>
            </p:extLst>
          </p:nvPr>
        </p:nvGraphicFramePr>
        <p:xfrm>
          <a:off x="1763610" y="987530"/>
          <a:ext cx="7200000" cy="3744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51183"/>
                <a:gridCol w="5148817"/>
              </a:tblGrid>
              <a:tr h="2347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 с сотрудниками образовательной организации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Запрос документов и получение устных пояснений у уполномоченных лиц образовательной организации и иных работников по вопросам, подлежащим проверке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972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 помещений, технических средств, оборудования, иных объектов, используемых для организации и ведения образовательной деятельности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19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50073705"/>
      </p:ext>
    </p:extLst>
  </p:cSld>
  <p:clrMapOvr>
    <a:masterClrMapping/>
  </p:clrMapOvr>
  <p:transition spd="med" advClick="0" advTm="10000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500" dirty="0" smtClean="0"/>
              <a:t>Правовое </a:t>
            </a:r>
            <a:r>
              <a:rPr lang="ru-RU" sz="1500" dirty="0"/>
              <a:t>регулирование федерального государственного контроля (надзора) в сфере образования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/>
              <a:t>Государственный контроль (надзор) в сфере образования осуществляется в соответствии со ст. 93 Федерального закона от 29 декабря 2012г.  № 273-ФЗ «Об образовании в Российской Федерации</a:t>
            </a:r>
            <a:r>
              <a:rPr lang="ru-RU" b="1" dirty="0" smtClean="0"/>
              <a:t>»</a:t>
            </a:r>
          </a:p>
          <a:p>
            <a:pPr algn="just"/>
            <a:r>
              <a:rPr lang="ru-RU" b="1" dirty="0"/>
              <a:t>Общие правила государственного контроля (надзора) установлены Федеральным законом от 26 декабря 2008 года № 294-ФЗ «О защите прав юридических лиц и индивидуальных предпринимателей при осуществлении государственного контроля (надзора) и муниципального контроля»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19532473"/>
      </p:ext>
    </p:extLst>
  </p:cSld>
  <p:clrMapOvr>
    <a:masterClrMapping/>
  </p:clrMapOvr>
  <p:transition spd="med" advClick="0" advTm="10000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 smtClean="0"/>
              <a:t>Оформление документов по результата проверки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составление экспертного заключения,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-подписание акта сдачи-приемки выполненных работ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договору на проведение экспертизы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69620294"/>
      </p:ext>
    </p:extLst>
  </p:cSld>
  <p:clrMapOvr>
    <a:masterClrMapping/>
  </p:clrMapOvr>
  <p:transition spd="med" advClick="0" advTm="10000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Оформление документов по результата проверки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Экспертное заключение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итогам плановой выездной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проверки (наименование ОО)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 период 12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14, 17, 20, 21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октября 2016 года на основании распоряжения Департамента образования города Москвы от … сентября 2016 года № ….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рп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должность и реквизиты документа об аттестации эксперта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проведены анализ и экспертиза документов и материалов, характеризующих деятельность </a:t>
            </a: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анализ полноты и достоверности информации, размещенной на официальном сайте </a:t>
            </a: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http://............ru в информационно-телекоммуникационной сети «Интернет», проведены беседы с сотрудниками </a:t>
            </a:r>
            <a:r>
              <a:rPr 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также произведен осмотр помещений, технических средств, оборудования, иных объектов, используемых для организации и ведения образовательной деятельности.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21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72890102"/>
      </p:ext>
    </p:extLst>
  </p:cSld>
  <p:clrMapOvr>
    <a:masterClrMapping/>
  </p:clrMapOvr>
  <p:transition spd="med" advClick="0" advTm="10000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Оформление документов по результата проверки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Были рассмотрены и изучены следующие документы образовательной организации: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Устав ОО, 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лицензия на осуществление образовательной деятельности от … №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…….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Программа …….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Журналы посещаемости и успеваемости учащихся 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Положение о …..,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Правила поведения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учащихся,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22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163682"/>
      </p:ext>
    </p:extLst>
  </p:cSld>
  <p:clrMapOvr>
    <a:masterClrMapping/>
  </p:clrMapOvr>
  <p:transition spd="med" advClick="0" advTm="10000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Оформление документов по результата проверки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 В ходе проверки выявлены нарушения требований  законодательства Российской Федерации об образовании, а именно: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23</a:t>
            </a:fld>
            <a:endParaRPr kumimoji="0" lang="en-US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061657"/>
              </p:ext>
            </p:extLst>
          </p:nvPr>
        </p:nvGraphicFramePr>
        <p:xfrm>
          <a:off x="1043510" y="1672167"/>
          <a:ext cx="7561050" cy="3058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3667"/>
                <a:gridCol w="2586804"/>
                <a:gridCol w="4210579"/>
              </a:tblGrid>
              <a:tr h="6117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639" marR="6363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выявленного нарушения или несоответствия в документе ОО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639" marR="6363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Пункт, статья, вид, наименование и реквизиты нормативного правового акта, где установлено обязательное требование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639" marR="63639" marT="0" marB="0"/>
                </a:tc>
              </a:tr>
              <a:tr h="2446866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639" marR="6363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Структура сайта  не соответствует установленным требованиям, а именно отсутствуют подразделы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639" marR="6363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п. 21 ч. 3 ст. 28 и п. 2,3 ст.29 Федерального закона от           29 декабря 2012г.  № 273-ФЗ «Об образовании в Российской Федерации»; приказ Федеральной службы по надзору в сфере образования и науки от 29 мая 2014 г. № 785 «Об утверждении требований к структуре официального сайта образовательной организации в информационно-телекоммуникационной сети «Интернет» и формату представления на нем информации»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639" marR="6363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674866"/>
      </p:ext>
    </p:extLst>
  </p:cSld>
  <p:clrMapOvr>
    <a:masterClrMapping/>
  </p:clrMapOvr>
  <p:transition spd="med" advClick="0" advTm="10000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Оформление документов по результата проверки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2085378"/>
              </p:ext>
            </p:extLst>
          </p:nvPr>
        </p:nvGraphicFramePr>
        <p:xfrm>
          <a:off x="1714976" y="1059540"/>
          <a:ext cx="6457524" cy="32433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2960"/>
                <a:gridCol w="2787650"/>
                <a:gridCol w="2846914"/>
              </a:tblGrid>
              <a:tr h="3243379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 сайте  не размещена информация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 учредителе, учредителях образовательной организации, о месте нахождения образовательной организации и ее филиалов (при наличии),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ст.29 Федерального закона от           29 декабря 2012г.  № 273-ФЗ «Об образовании в Российской Федерации»,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Правительства Российской Федерации от 10 июля 2013 г. № 582 «Об утверждении Правил размещения на официальном сайте образовательной организации в информационно-телекоммуникационной сети «Интернет» и обновления информации об образовательной организации»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37384338"/>
      </p:ext>
    </p:extLst>
  </p:cSld>
  <p:clrMapOvr>
    <a:masterClrMapping/>
  </p:clrMapOvr>
  <p:transition spd="med" advClick="0" advTm="10000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Оформление документов по результата проверки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4550660"/>
              </p:ext>
            </p:extLst>
          </p:nvPr>
        </p:nvGraphicFramePr>
        <p:xfrm>
          <a:off x="1475570" y="802691"/>
          <a:ext cx="6889584" cy="4151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3909"/>
                <a:gridCol w="3027978"/>
                <a:gridCol w="2967697"/>
              </a:tblGrid>
              <a:tr h="3822708"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ОО не в полном объеме исполняется компетенция  в установленной сфере деятельности, а именно: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 разработаны и не приняты правила внутреннего распорядка обучающихся, правила внутреннего трудового распорядка, иные локальные нормативные акты;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 предоставлены общественности ежегодный отчет о поступлении и расходовании финансовых и материальных средств, а также отчет о результатах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самообследования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ч. 3 ст.28 Федерального закона от           29 декабря 2012 г.  № 273-ФЗ «Об образовании в Российской Федерации»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9479597"/>
      </p:ext>
    </p:extLst>
  </p:cSld>
  <p:clrMapOvr>
    <a:masterClrMapping/>
  </p:clrMapOvr>
  <p:transition spd="med" advClick="0" advTm="10000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   </a:t>
            </a: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Должностное лицо, уполномоченное на проведение проверки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сотрудник Управления государственного надзора и контроля в сфере образования Департамента образования города Москвы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Действия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эксперта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проведении проверки должны быть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согласованы и одобрены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должностным лицом, уполномоченным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проведение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проверки 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 поручению должностного лица, уполномоченного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проведение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проверки, взаимодействие с экспертом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осуществлять сотрудник Московского центра качества образования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26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84508369"/>
      </p:ext>
    </p:extLst>
  </p:cSld>
  <p:clrMapOvr>
    <a:masterClrMapping/>
  </p:clrMapOvr>
  <p:transition spd="med" advClick="0" advTm="10000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>
            <a:spLocks noGrp="1"/>
          </p:cNvSpPr>
          <p:nvPr>
            <p:ph idx="1"/>
          </p:nvPr>
        </p:nvSpPr>
        <p:spPr>
          <a:xfrm>
            <a:off x="1691600" y="1131888"/>
            <a:ext cx="6484026" cy="2592022"/>
          </a:xfrm>
        </p:spPr>
        <p:txBody>
          <a:bodyPr/>
          <a:lstStyle/>
          <a:p>
            <a:pPr lvl="1"/>
            <a:r>
              <a:rPr lang="ru-RU" sz="4400" cap="none" dirty="0" smtClean="0"/>
              <a:t>Спасибо за внимание!</a:t>
            </a:r>
            <a:endParaRPr lang="ru-RU" sz="4400" cap="none" dirty="0"/>
          </a:p>
        </p:txBody>
      </p:sp>
    </p:spTree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500" dirty="0"/>
              <a:t>Правовое регулирование федерального государственного контроля (надзора) в сфере образования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1400" b="1" dirty="0" smtClean="0"/>
              <a:t>постановление  </a:t>
            </a:r>
            <a:r>
              <a:rPr lang="ru-RU" sz="1400" b="1" dirty="0"/>
              <a:t>Правительства  Российской Федерации от 10 июля 2014 г. </a:t>
            </a:r>
            <a:r>
              <a:rPr lang="ru-RU" sz="1400" b="1" dirty="0" smtClean="0"/>
              <a:t>   № </a:t>
            </a:r>
            <a:r>
              <a:rPr lang="ru-RU" sz="1400" b="1" dirty="0"/>
              <a:t>636 «Об аттестации экспертов, привлекаемых органами, уполномоченными на осуществление государственного контроля (надзора), органами муниципального контроля, к проведению мероприятий по </a:t>
            </a:r>
            <a:r>
              <a:rPr lang="ru-RU" sz="1400" b="1" dirty="0" smtClean="0"/>
              <a:t>контролю»</a:t>
            </a:r>
          </a:p>
          <a:p>
            <a:pPr algn="just"/>
            <a:r>
              <a:rPr lang="ru-RU" sz="1400" b="1" dirty="0"/>
              <a:t>Приказ Департамента образования г. Москвы от 28 сентября 2015 г. № 2105 "Об организации аттестации граждан, претендующих на получение аттестации эксперта в сфере образовании и экспертов в сфере образования, подлежащих переаттестации"</a:t>
            </a:r>
          </a:p>
          <a:p>
            <a:pPr algn="just"/>
            <a:r>
              <a:rPr lang="ru-RU" sz="1400" b="1" dirty="0" smtClean="0"/>
              <a:t>Кодекс Российской Федерации об административных правонарушениях</a:t>
            </a:r>
            <a:r>
              <a:rPr lang="ru-RU" sz="1400" b="1" dirty="0" smtClean="0">
                <a:solidFill>
                  <a:srgbClr val="FF0000"/>
                </a:solidFill>
              </a:rPr>
              <a:t>                </a:t>
            </a:r>
            <a:r>
              <a:rPr lang="ru-RU" sz="1400" b="1" dirty="0" smtClean="0">
                <a:solidFill>
                  <a:schemeClr val="tx1"/>
                </a:solidFill>
              </a:rPr>
              <a:t>Ст.  </a:t>
            </a:r>
            <a:r>
              <a:rPr lang="ru-RU" sz="1400" b="1" dirty="0" smtClean="0"/>
              <a:t>19.26.  «Заведомо ложное заключение эксперта»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8197278"/>
      </p:ext>
    </p:extLst>
  </p:cSld>
  <p:clrMapOvr>
    <a:masterClrMapping/>
  </p:clrMapOvr>
  <p:transition spd="med" advClick="0" advTm="10000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dirty="0" smtClean="0"/>
              <a:t>Общая информация </a:t>
            </a:r>
            <a:r>
              <a:rPr lang="ru-RU" sz="1800" dirty="0"/>
              <a:t>о предстоящей проверке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550" y="915520"/>
            <a:ext cx="6844076" cy="4104570"/>
          </a:xfrm>
        </p:spPr>
        <p:txBody>
          <a:bodyPr>
            <a:normAutofit/>
          </a:bodyPr>
          <a:lstStyle/>
          <a:p>
            <a:pPr marL="285750" indent="-285750" algn="just">
              <a:buFontTx/>
              <a:buChar char="-"/>
            </a:pPr>
            <a:r>
              <a:rPr lang="ru-RU" sz="1600" b="1" dirty="0" smtClean="0"/>
              <a:t>проверка </a:t>
            </a:r>
            <a:r>
              <a:rPr lang="ru-RU" sz="1600" b="1" dirty="0"/>
              <a:t>плановая/ внеплановая</a:t>
            </a:r>
            <a:r>
              <a:rPr lang="ru-RU" sz="1600" b="1" dirty="0" smtClean="0"/>
              <a:t>,                </a:t>
            </a:r>
          </a:p>
          <a:p>
            <a:pPr marL="285750" indent="-285750" algn="just">
              <a:buFontTx/>
              <a:buChar char="-"/>
            </a:pPr>
            <a:r>
              <a:rPr lang="ru-RU" sz="1600" b="1" dirty="0" smtClean="0"/>
              <a:t>проверка </a:t>
            </a:r>
            <a:r>
              <a:rPr lang="ru-RU" sz="1600" b="1" dirty="0"/>
              <a:t>выездная/документарная, </a:t>
            </a:r>
          </a:p>
          <a:p>
            <a:pPr algn="just"/>
            <a:r>
              <a:rPr lang="ru-RU" sz="1600" b="1" dirty="0" smtClean="0"/>
              <a:t>- тип </a:t>
            </a:r>
            <a:r>
              <a:rPr lang="ru-RU" sz="1600" b="1" dirty="0"/>
              <a:t>образовательной организации, в отношении которой проводится проверка (ДОО, ОО, ПОО, ОДО, ОДПО),</a:t>
            </a:r>
          </a:p>
          <a:p>
            <a:pPr algn="just"/>
            <a:r>
              <a:rPr lang="ru-RU" sz="1600" b="1" dirty="0" smtClean="0"/>
              <a:t>-     цель </a:t>
            </a:r>
            <a:r>
              <a:rPr lang="ru-RU" sz="1600" b="1" dirty="0"/>
              <a:t>проведения проверки (ФГН, ФКК, ЛК</a:t>
            </a:r>
            <a:r>
              <a:rPr lang="ru-RU" sz="1600" b="1" dirty="0" smtClean="0"/>
              <a:t>),                           </a:t>
            </a:r>
          </a:p>
          <a:p>
            <a:pPr algn="just"/>
            <a:r>
              <a:rPr lang="ru-RU" sz="1600" b="1" dirty="0" smtClean="0"/>
              <a:t>-     задачи </a:t>
            </a:r>
            <a:r>
              <a:rPr lang="ru-RU" sz="1600" b="1" dirty="0"/>
              <a:t>проверки</a:t>
            </a:r>
            <a:r>
              <a:rPr lang="ru-RU" sz="1600" b="1" dirty="0" smtClean="0"/>
              <a:t>,</a:t>
            </a:r>
            <a:endParaRPr lang="ru-RU" sz="1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17346674"/>
      </p:ext>
    </p:extLst>
  </p:cSld>
  <p:clrMapOvr>
    <a:masterClrMapping/>
  </p:clrMapOvr>
  <p:transition spd="med" advClick="0" advTm="10000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dirty="0" smtClean="0"/>
              <a:t>Общая информация </a:t>
            </a:r>
            <a:r>
              <a:rPr lang="ru-RU" sz="1800" dirty="0"/>
              <a:t>о предстоящей проверке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550" y="915520"/>
            <a:ext cx="6844076" cy="4104570"/>
          </a:xfrm>
        </p:spPr>
        <p:txBody>
          <a:bodyPr>
            <a:normAutofit/>
          </a:bodyPr>
          <a:lstStyle/>
          <a:p>
            <a:pPr algn="just"/>
            <a:r>
              <a:rPr lang="ru-RU" sz="1600" b="1" dirty="0" smtClean="0"/>
              <a:t>- сроки </a:t>
            </a:r>
            <a:r>
              <a:rPr lang="ru-RU" sz="1600" b="1" dirty="0"/>
              <a:t>проведения проверки</a:t>
            </a:r>
            <a:r>
              <a:rPr lang="ru-RU" sz="1600" b="1" dirty="0" smtClean="0"/>
              <a:t>,</a:t>
            </a:r>
          </a:p>
          <a:p>
            <a:pPr algn="just"/>
            <a:r>
              <a:rPr lang="ru-RU" sz="1600" b="1" dirty="0" smtClean="0"/>
              <a:t>- правовые основания проведения проверки (перечень нормативных правовых актов),</a:t>
            </a:r>
          </a:p>
          <a:p>
            <a:pPr algn="just"/>
            <a:r>
              <a:rPr lang="ru-RU" sz="1600" b="1" dirty="0" smtClean="0"/>
              <a:t>- </a:t>
            </a:r>
            <a:r>
              <a:rPr lang="ru-RU" sz="1600" b="1" dirty="0"/>
              <a:t>перечень мероприятий, которые необходимо провести  в процессе проверки,</a:t>
            </a:r>
          </a:p>
          <a:p>
            <a:pPr algn="just"/>
            <a:r>
              <a:rPr lang="ru-RU" sz="1600" b="1" dirty="0"/>
              <a:t>- перечень документов, которые необходимо рассмотреть в ходе проверки.</a:t>
            </a:r>
          </a:p>
          <a:p>
            <a:pPr algn="just"/>
            <a:endParaRPr lang="ru-RU" sz="1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5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17346674"/>
      </p:ext>
    </p:extLst>
  </p:cSld>
  <p:clrMapOvr>
    <a:masterClrMapping/>
  </p:clrMapOvr>
  <p:transition spd="med" advClick="0" advTm="10000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Э</a:t>
            </a:r>
            <a:r>
              <a:rPr lang="ru-RU" sz="1800" dirty="0" smtClean="0"/>
              <a:t>тап </a:t>
            </a:r>
            <a:r>
              <a:rPr lang="ru-RU" sz="1800" dirty="0"/>
              <a:t>подготовки к экспертизе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endParaRPr lang="ru-RU" dirty="0" smtClean="0"/>
          </a:p>
          <a:p>
            <a:pPr algn="just"/>
            <a:r>
              <a:rPr lang="ru-RU" b="1" dirty="0" smtClean="0"/>
              <a:t>- подбор экспертом нормативных </a:t>
            </a:r>
            <a:r>
              <a:rPr lang="ru-RU" b="1" dirty="0"/>
              <a:t>правовых актов в соответствии с целями и задачами проверки </a:t>
            </a:r>
            <a:r>
              <a:rPr lang="ru-RU" b="1" dirty="0" smtClean="0"/>
              <a:t>и с учетом типа </a:t>
            </a:r>
            <a:r>
              <a:rPr lang="ru-RU" b="1" dirty="0"/>
              <a:t>образовательной организации </a:t>
            </a:r>
            <a:r>
              <a:rPr lang="ru-RU" b="1" dirty="0" smtClean="0"/>
              <a:t>,</a:t>
            </a:r>
            <a:endParaRPr lang="ru-RU" b="1" dirty="0"/>
          </a:p>
          <a:p>
            <a:pPr marL="285750" indent="-285750" algn="just">
              <a:buFontTx/>
              <a:buChar char="-"/>
            </a:pPr>
            <a:r>
              <a:rPr lang="ru-RU" b="1" dirty="0" smtClean="0"/>
              <a:t>предварительный </a:t>
            </a:r>
            <a:r>
              <a:rPr lang="ru-RU" b="1" dirty="0"/>
              <a:t>анализ информации, размещенной на официальном сайте образовательной организации в сети «Интернет</a:t>
            </a:r>
            <a:r>
              <a:rPr lang="ru-RU" b="1" dirty="0" smtClean="0"/>
              <a:t>»</a:t>
            </a:r>
          </a:p>
          <a:p>
            <a:pPr algn="just"/>
            <a:r>
              <a:rPr lang="ru-RU" b="1" dirty="0" smtClean="0"/>
              <a:t>- заключение договора на проведение экспертизы</a:t>
            </a:r>
            <a:endParaRPr lang="ru-RU" b="1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6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78150708"/>
      </p:ext>
    </p:extLst>
  </p:cSld>
  <p:clrMapOvr>
    <a:masterClrMapping/>
  </p:clrMapOvr>
  <p:transition spd="med" advClick="0" advTm="10000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 smtClean="0"/>
              <a:t> </a:t>
            </a:r>
            <a:r>
              <a:rPr lang="ru-RU" sz="1800" dirty="0"/>
              <a:t>П</a:t>
            </a:r>
            <a:r>
              <a:rPr lang="ru-RU" sz="1800" dirty="0" smtClean="0"/>
              <a:t>роведение </a:t>
            </a:r>
            <a:r>
              <a:rPr lang="ru-RU" sz="1800" dirty="0"/>
              <a:t>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5677080"/>
              </p:ext>
            </p:extLst>
          </p:nvPr>
        </p:nvGraphicFramePr>
        <p:xfrm>
          <a:off x="1475570" y="987530"/>
          <a:ext cx="7344000" cy="39959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30207"/>
                <a:gridCol w="4113793"/>
              </a:tblGrid>
              <a:tr h="2288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Мероприятие по надзору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36" marR="4513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эксперта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36" marR="45136" marT="0" marB="0"/>
                </a:tc>
              </a:tr>
              <a:tr h="81614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наличия и достоверности информации, размещенной образовательной организацией на официальном сайте в сети Интернет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36" marR="451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соответствие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информационной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открытости образовательной организации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36" marR="45136" marT="0" marB="0" anchor="ctr"/>
                </a:tc>
              </a:tr>
              <a:tr h="1583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соответствие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структуры официального сайта образовательной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36" marR="45136" marT="0" marB="0" anchor="ctr"/>
                </a:tc>
              </a:tr>
              <a:tr h="13672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соответствие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размещения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официальном сайте образовательной организации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обновления информации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 образовательной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136" marR="45136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7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80709331"/>
      </p:ext>
    </p:extLst>
  </p:cSld>
  <p:clrMapOvr>
    <a:masterClrMapping/>
  </p:clrMapOvr>
  <p:transition spd="med" advClick="0" advTm="10000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990248"/>
              </p:ext>
            </p:extLst>
          </p:nvPr>
        </p:nvGraphicFramePr>
        <p:xfrm>
          <a:off x="1259540" y="987530"/>
          <a:ext cx="7668000" cy="39599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834000"/>
                <a:gridCol w="3834000"/>
              </a:tblGrid>
              <a:tr h="1061611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и экспертиза документов и материалов, характеризующих деятельность образовательной организации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942" marR="46942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соблюдение требований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части соответствия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содержания устава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образовательной организации и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своевременность внесения изменений и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дополнений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942" marR="46942" marT="0" marB="0" anchor="ctr"/>
                </a:tc>
              </a:tr>
              <a:tr h="10616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лицензии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осуществление образовательной деятельности, 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соответствия вида, уровня образовательной деятельности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942" marR="46942" marT="0" marB="0" anchor="ctr"/>
                </a:tc>
              </a:tr>
              <a:tr h="818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</a:t>
                      </a:r>
                      <a:r>
                        <a:rPr lang="ru-RU" sz="12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</a:t>
                      </a:r>
                      <a:r>
                        <a:rPr lang="ru-RU" sz="12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свидетельства о государственной </a:t>
                      </a:r>
                      <a:r>
                        <a:rPr lang="ru-RU" sz="12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аккредитации</a:t>
                      </a:r>
                      <a:endParaRPr lang="ru-RU" sz="12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942" marR="46942" marT="0" marB="0" anchor="ctr"/>
                </a:tc>
              </a:tr>
              <a:tr h="10186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наличие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программы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развития образовательной организации, согласованной с учредителем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942" marR="46942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45537995"/>
      </p:ext>
    </p:extLst>
  </p:cSld>
  <p:clrMapOvr>
    <a:masterClrMapping/>
  </p:clrMapOvr>
  <p:transition spd="med" advClick="0" advTm="10000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sz="1800" dirty="0"/>
              <a:t>Проведение экспертизы ( на примере ФГН)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9</a:t>
            </a:fld>
            <a:endParaRPr kumimoji="0" lang="en-US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896407"/>
              </p:ext>
            </p:extLst>
          </p:nvPr>
        </p:nvGraphicFramePr>
        <p:xfrm>
          <a:off x="1735973" y="1102519"/>
          <a:ext cx="7236000" cy="359886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618000"/>
                <a:gridCol w="3618000"/>
              </a:tblGrid>
              <a:tr h="1259602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и экспертиза документов и материалов, характеризующих деятельность образовательной организации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479" marR="6747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наличие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проведенного образовательной организации 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самообследования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479" marR="67479" marT="0" marB="0" anchor="ctr"/>
                </a:tc>
              </a:tr>
              <a:tr h="7197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</a:t>
                      </a:r>
                      <a:r>
                        <a:rPr lang="ru-RU" sz="12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положений </a:t>
                      </a:r>
                      <a:r>
                        <a:rPr lang="ru-RU" sz="12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структурных подразделениях, филиалах образовательной организации.</a:t>
                      </a:r>
                      <a:endParaRPr lang="ru-RU" sz="12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479" marR="67479" marT="0" marB="0" anchor="ctr"/>
                </a:tc>
              </a:tr>
              <a:tr h="1619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Установить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локальных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актов образовательной организации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30 Федерального закона от 29.12.2012 г. № 273-ФЗ «Об образовании в Российской Федерации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»)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479" marR="6747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993152"/>
      </p:ext>
    </p:extLst>
  </p:cSld>
  <p:clrMapOvr>
    <a:masterClrMapping/>
  </p:clrMapOvr>
  <p:transition spd="med" advClick="0" advTm="10000">
    <p:pull/>
  </p:transition>
</p:sld>
</file>

<file path=ppt/theme/theme1.xml><?xml version="1.0" encoding="utf-8"?>
<a:theme xmlns:a="http://schemas.openxmlformats.org/drawingml/2006/main" name="s_style_mcko">
  <a:themeElements>
    <a:clrScheme name="Бриз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11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11093</TotalTime>
  <Words>1353</Words>
  <Application>Microsoft Office PowerPoint</Application>
  <PresentationFormat>Экран (16:9)</PresentationFormat>
  <Paragraphs>232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s_style_mcko</vt:lpstr>
      <vt:lpstr>Презентация PowerPoint</vt:lpstr>
      <vt:lpstr>Правовое регулирование федерального государственного контроля (надзора) в сфере образования </vt:lpstr>
      <vt:lpstr>Правовое регулирование федерального государственного контроля (надзора) в сфере образования </vt:lpstr>
      <vt:lpstr>Общая информация о предстоящей проверке</vt:lpstr>
      <vt:lpstr>Общая информация о предстоящей проверке</vt:lpstr>
      <vt:lpstr>Этап подготовки к экспертизе</vt:lpstr>
      <vt:lpstr> Проведение экспертизы ( на примере ФГН) </vt:lpstr>
      <vt:lpstr>Проведение экспертизы ( на примере ФГН) </vt:lpstr>
      <vt:lpstr>Проведение экспертизы ( на примере ФГН) </vt:lpstr>
      <vt:lpstr>Проведение экспертизы ( на примере ФГН) </vt:lpstr>
      <vt:lpstr>Проведение экспертизы ( на примере ФГН) </vt:lpstr>
      <vt:lpstr>Проведение экспертизы ( на примере ФГН) </vt:lpstr>
      <vt:lpstr>Проведение экспертизы ( на примере ФГН) </vt:lpstr>
      <vt:lpstr>Проведение экспертизы ( на примере ФГН) </vt:lpstr>
      <vt:lpstr>Проведение экспертизы ( на примере ФГН)</vt:lpstr>
      <vt:lpstr>Проведение экспертизы ( на примере ФГН) </vt:lpstr>
      <vt:lpstr>Проведение экспертизы ( на примере ФГН) </vt:lpstr>
      <vt:lpstr>Проведение экспертизы ( на примере ФГН) </vt:lpstr>
      <vt:lpstr>Проведение экспертизы ( на примере ФГН) </vt:lpstr>
      <vt:lpstr>Оформление документов по результата проверки</vt:lpstr>
      <vt:lpstr>Оформление документов по результата проверки</vt:lpstr>
      <vt:lpstr>Оформление документов по результата проверки</vt:lpstr>
      <vt:lpstr>Оформление документов по результата проверки</vt:lpstr>
      <vt:lpstr>Оформление документов по результата проверки</vt:lpstr>
      <vt:lpstr>Оформление документов по результата проверки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baydov_sv</dc:creator>
  <cp:lastModifiedBy>Германова Ольга Ивановна</cp:lastModifiedBy>
  <cp:revision>990</cp:revision>
  <cp:lastPrinted>2016-08-23T13:47:14Z</cp:lastPrinted>
  <dcterms:created xsi:type="dcterms:W3CDTF">2014-06-10T07:34:58Z</dcterms:created>
  <dcterms:modified xsi:type="dcterms:W3CDTF">2016-10-27T10:44:22Z</dcterms:modified>
</cp:coreProperties>
</file>